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B2B5CBC-FDFA-42E1-9BA5-7B5026DCC43A}" type="datetimeFigureOut">
              <a:rPr lang="en-US" smtClean="0"/>
              <a:pPr/>
              <a:t>6/26/2015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9DB6987-4189-4EC6-886B-546ED70D61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2B5CBC-FDFA-42E1-9BA5-7B5026DCC43A}"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6987-4189-4EC6-886B-546ED70D61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2B5CBC-FDFA-42E1-9BA5-7B5026DCC43A}"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6987-4189-4EC6-886B-546ED70D61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2B5CBC-FDFA-42E1-9BA5-7B5026DCC43A}"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6987-4189-4EC6-886B-546ED70D61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2B5CBC-FDFA-42E1-9BA5-7B5026DCC43A}" type="datetimeFigureOut">
              <a:rPr lang="en-US" smtClean="0"/>
              <a:pPr/>
              <a:t>6/26/2015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B6987-4189-4EC6-886B-546ED70D61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2B5CBC-FDFA-42E1-9BA5-7B5026DCC43A}" type="datetimeFigureOut">
              <a:rPr lang="en-US" smtClean="0"/>
              <a:pPr/>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6987-4189-4EC6-886B-546ED70D61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2B5CBC-FDFA-42E1-9BA5-7B5026DCC43A}" type="datetimeFigureOut">
              <a:rPr lang="en-US" smtClean="0"/>
              <a:pPr/>
              <a:t>6/26/2015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B6987-4189-4EC6-886B-546ED70D61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2B5CBC-FDFA-42E1-9BA5-7B5026DCC43A}" type="datetimeFigureOut">
              <a:rPr lang="en-US" smtClean="0"/>
              <a:pPr/>
              <a:t>6/26/2015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B6987-4189-4EC6-886B-546ED70D61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5CBC-FDFA-42E1-9BA5-7B5026DCC43A}" type="datetimeFigureOut">
              <a:rPr lang="en-US" smtClean="0"/>
              <a:pPr/>
              <a:t>6/26/2015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B6987-4189-4EC6-886B-546ED70D61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2B5CBC-FDFA-42E1-9BA5-7B5026DCC43A}" type="datetimeFigureOut">
              <a:rPr lang="en-US" smtClean="0"/>
              <a:pPr/>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B6987-4189-4EC6-886B-546ED70D61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2B5CBC-FDFA-42E1-9BA5-7B5026DCC43A}" type="datetimeFigureOut">
              <a:rPr lang="en-US" smtClean="0"/>
              <a:pPr/>
              <a:t>6/26/2015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9DB6987-4189-4EC6-886B-546ED70D61E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2B5CBC-FDFA-42E1-9BA5-7B5026DCC43A}" type="datetimeFigureOut">
              <a:rPr lang="en-US" smtClean="0"/>
              <a:pPr/>
              <a:t>6/26/2015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9DB6987-4189-4EC6-886B-546ED70D61E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
            <a:ext cx="7851648" cy="1447800"/>
          </a:xfrm>
        </p:spPr>
        <p:txBody>
          <a:bodyPr>
            <a:normAutofit fontScale="90000"/>
          </a:bodyPr>
          <a:lstStyle/>
          <a:p>
            <a:pPr algn="ctr"/>
            <a:r>
              <a:rPr lang="en-US" dirty="0" smtClean="0">
                <a:solidFill>
                  <a:srgbClr val="FFC000"/>
                </a:solidFill>
              </a:rPr>
              <a:t>Matrix Methods in the Study of Geometrical Optics</a:t>
            </a:r>
            <a:endParaRPr lang="en-US" dirty="0">
              <a:solidFill>
                <a:srgbClr val="FFC000"/>
              </a:solidFill>
            </a:endParaRPr>
          </a:p>
        </p:txBody>
      </p:sp>
      <p:sp>
        <p:nvSpPr>
          <p:cNvPr id="3" name="Subtitle 2"/>
          <p:cNvSpPr>
            <a:spLocks noGrp="1"/>
          </p:cNvSpPr>
          <p:nvPr>
            <p:ph type="subTitle" idx="1"/>
          </p:nvPr>
        </p:nvSpPr>
        <p:spPr>
          <a:xfrm>
            <a:off x="152400" y="1524000"/>
            <a:ext cx="8763000" cy="1752600"/>
          </a:xfrm>
        </p:spPr>
        <p:txBody>
          <a:bodyPr>
            <a:noAutofit/>
          </a:bodyPr>
          <a:lstStyle/>
          <a:p>
            <a:pPr algn="l"/>
            <a:r>
              <a:rPr lang="en-US" sz="2800" b="1" dirty="0" smtClean="0"/>
              <a:t>INTRODUCTION :</a:t>
            </a:r>
          </a:p>
          <a:p>
            <a:pPr algn="just"/>
            <a:r>
              <a:rPr lang="en-US" sz="2800" dirty="0" smtClean="0"/>
              <a:t>	</a:t>
            </a:r>
            <a:r>
              <a:rPr lang="en-US" sz="2800" dirty="0" smtClean="0">
                <a:solidFill>
                  <a:srgbClr val="FFFF00"/>
                </a:solidFill>
              </a:rPr>
              <a:t>Optical systems are, in general, made up of a large number of refracting surfaces. In order to obtain the position of the final image due to an optical system, one has to calculate step by step the position of the image due to each surface and consider this image as an object for the next surface. Such a step by step analysis becomes lengthy and tedious. In order to solve such problems easily and more efficiently K. </a:t>
            </a:r>
            <a:r>
              <a:rPr lang="en-US" sz="2800" dirty="0" err="1" smtClean="0">
                <a:solidFill>
                  <a:srgbClr val="FFFF00"/>
                </a:solidFill>
              </a:rPr>
              <a:t>Hallback</a:t>
            </a:r>
            <a:r>
              <a:rPr lang="en-US" sz="2800" dirty="0" smtClean="0">
                <a:solidFill>
                  <a:srgbClr val="FFFF00"/>
                </a:solidFill>
              </a:rPr>
              <a:t> has introduced in 1964 matrix methods in the study of geometrical optics. The matrix method is less cumbersome and above that, it is more amenable to computer use.</a:t>
            </a:r>
            <a:endParaRPr lang="en-US" sz="2800" dirty="0">
              <a:solidFill>
                <a:srgbClr val="FFFF00"/>
              </a:solidFill>
            </a:endParaRPr>
          </a:p>
        </p:txBody>
      </p:sp>
    </p:spTree>
  </p:cSld>
  <p:clrMapOvr>
    <a:masterClrMapping/>
  </p:clrMapOvr>
  <p:transition advTm="20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762000"/>
          </a:xfrm>
        </p:spPr>
        <p:txBody>
          <a:bodyPr>
            <a:normAutofit/>
          </a:bodyPr>
          <a:lstStyle/>
          <a:p>
            <a:pPr algn="ctr"/>
            <a:r>
              <a:rPr lang="en-US" sz="5000" dirty="0" smtClean="0">
                <a:solidFill>
                  <a:srgbClr val="FFC000"/>
                </a:solidFill>
              </a:rPr>
              <a:t>POSITION OF THE IMAGE PLANE</a:t>
            </a:r>
            <a:endParaRPr lang="en-US" sz="5000" dirty="0">
              <a:solidFill>
                <a:srgbClr val="FFC000"/>
              </a:solidFill>
            </a:endParaRPr>
          </a:p>
        </p:txBody>
      </p:sp>
      <p:sp>
        <p:nvSpPr>
          <p:cNvPr id="3" name="Subtitle 2"/>
          <p:cNvSpPr>
            <a:spLocks noGrp="1"/>
          </p:cNvSpPr>
          <p:nvPr>
            <p:ph type="subTitle" idx="1"/>
          </p:nvPr>
        </p:nvSpPr>
        <p:spPr>
          <a:xfrm>
            <a:off x="457200" y="1066800"/>
            <a:ext cx="8229600" cy="1114864"/>
          </a:xfrm>
        </p:spPr>
        <p:txBody>
          <a:bodyPr>
            <a:normAutofit/>
          </a:bodyPr>
          <a:lstStyle/>
          <a:p>
            <a:pPr algn="just"/>
            <a:r>
              <a:rPr lang="en-US" sz="3200" dirty="0" smtClean="0">
                <a:latin typeface="Times New Roman" pitchFamily="18" charset="0"/>
                <a:cs typeface="Times New Roman" pitchFamily="18" charset="0"/>
              </a:rPr>
              <a:t>Let (</a:t>
            </a:r>
            <a:r>
              <a:rPr lang="en-US" sz="3200" dirty="0" smtClean="0">
                <a:latin typeface="Times New Roman" pitchFamily="18" charset="0"/>
                <a:cs typeface="Times New Roman" pitchFamily="18" charset="0"/>
                <a:sym typeface="Symbol"/>
              </a:rPr>
              <a:t></a:t>
            </a:r>
            <a:r>
              <a:rPr lang="en-US" sz="3200" baseline="-25000"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baseline="-25000"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baseline="-25000"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baseline="-25000" dirty="0" smtClean="0">
                <a:latin typeface="Times New Roman" pitchFamily="18" charset="0"/>
                <a:cs typeface="Times New Roman" pitchFamily="18" charset="0"/>
              </a:rPr>
              <a:t>1</a:t>
            </a:r>
            <a:r>
              <a:rPr lang="en-US" sz="3200" baseline="300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baseline="-25000" dirty="0" smtClean="0">
                <a:latin typeface="Times New Roman" pitchFamily="18" charset="0"/>
                <a:cs typeface="Times New Roman" pitchFamily="18" charset="0"/>
                <a:sym typeface="Symbol"/>
              </a:rPr>
              <a:t>2</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baseline="-25000" dirty="0" smtClean="0">
                <a:latin typeface="Times New Roman" pitchFamily="18" charset="0"/>
                <a:cs typeface="Times New Roman" pitchFamily="18" charset="0"/>
                <a:sym typeface="Symbol"/>
              </a:rPr>
              <a:t>2</a:t>
            </a:r>
            <a:r>
              <a:rPr lang="en-US" sz="3200" baseline="300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baseline="-25000" dirty="0" smtClean="0">
                <a:latin typeface="Times New Roman" pitchFamily="18" charset="0"/>
                <a:cs typeface="Times New Roman" pitchFamily="18" charset="0"/>
                <a:sym typeface="Symbol"/>
              </a:rPr>
              <a:t>2</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baseline="-25000" dirty="0" smtClean="0">
                <a:latin typeface="Times New Roman" pitchFamily="18" charset="0"/>
                <a:cs typeface="Times New Roman" pitchFamily="18" charset="0"/>
                <a:sym typeface="Symbol"/>
              </a:rPr>
              <a:t>2</a:t>
            </a:r>
            <a:r>
              <a:rPr lang="en-US" sz="3200" baseline="300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be the co-ordinates of point O’, A, B and I’ respectively. </a:t>
            </a:r>
            <a:endParaRPr lang="en-US" sz="32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2590800" y="2590800"/>
            <a:ext cx="4083545" cy="1447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286000" y="4495800"/>
            <a:ext cx="4586921" cy="1590675"/>
          </a:xfrm>
          <a:prstGeom prst="rect">
            <a:avLst/>
          </a:prstGeom>
          <a:noFill/>
          <a:ln w="9525">
            <a:noFill/>
            <a:miter lim="800000"/>
            <a:headEnd/>
            <a:tailEnd/>
          </a:ln>
          <a:effectLst/>
        </p:spPr>
      </p:pic>
    </p:spTree>
  </p:cSld>
  <p:clrMapOvr>
    <a:masterClrMapping/>
  </p:clrMapOvr>
  <p:transition advTm="20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209736"/>
            <a:ext cx="8610600" cy="1419664"/>
          </a:xfrm>
        </p:spPr>
        <p:txBody>
          <a:bodyPr>
            <a:noAutofit/>
          </a:bodyPr>
          <a:lstStyle/>
          <a:p>
            <a:pPr algn="ctr"/>
            <a:r>
              <a:rPr lang="en-US" sz="2800" dirty="0" smtClean="0">
                <a:latin typeface="Times New Roman" pitchFamily="18" charset="0"/>
                <a:cs typeface="Times New Roman" pitchFamily="18" charset="0"/>
              </a:rPr>
              <a:t>The object point </a:t>
            </a:r>
            <a:r>
              <a:rPr lang="en-US" sz="2800" i="1" dirty="0" smtClean="0">
                <a:latin typeface="Times New Roman" pitchFamily="18" charset="0"/>
                <a:cs typeface="Times New Roman" pitchFamily="18" charset="0"/>
              </a:rPr>
              <a:t>0</a:t>
            </a:r>
            <a:r>
              <a:rPr lang="en-US" sz="2800" dirty="0" smtClean="0">
                <a:latin typeface="Times New Roman" pitchFamily="18" charset="0"/>
                <a:cs typeface="Times New Roman" pitchFamily="18" charset="0"/>
              </a:rPr>
              <a:t> is at a distance (</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from the first refracting surface. The paraxial image in assumed to be formed at a distance </a:t>
            </a:r>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from the last refracting surface.</a:t>
            </a:r>
            <a:endParaRPr lang="en-US" sz="28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762000" y="304800"/>
            <a:ext cx="7543800" cy="4685163"/>
          </a:xfrm>
          <a:prstGeom prst="rect">
            <a:avLst/>
          </a:prstGeom>
          <a:noFill/>
          <a:ln w="9525">
            <a:noFill/>
            <a:miter lim="800000"/>
            <a:headEnd/>
            <a:tailEnd/>
          </a:ln>
          <a:effectLst/>
        </p:spPr>
      </p:pic>
    </p:spTree>
  </p:cSld>
  <p:clrMapOvr>
    <a:masterClrMapping/>
  </p:clrMapOvr>
  <p:transition advTm="20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228536"/>
            <a:ext cx="8458200" cy="505264"/>
          </a:xfrm>
        </p:spPr>
        <p:txBody>
          <a:bodyPr>
            <a:normAutofit lnSpcReduction="10000"/>
          </a:bodyPr>
          <a:lstStyle/>
          <a:p>
            <a:pPr algn="l"/>
            <a:r>
              <a:rPr lang="en-US" sz="2800" dirty="0" smtClean="0"/>
              <a:t>Multiplying the right hand side in proper order we get</a:t>
            </a:r>
            <a:endParaRPr lang="en-US" sz="2800" dirty="0"/>
          </a:p>
        </p:txBody>
      </p:sp>
      <p:pic>
        <p:nvPicPr>
          <p:cNvPr id="5122" name="Picture 2"/>
          <p:cNvPicPr>
            <a:picLocks noChangeAspect="1" noChangeArrowheads="1"/>
          </p:cNvPicPr>
          <p:nvPr/>
        </p:nvPicPr>
        <p:blipFill>
          <a:blip r:embed="rId2"/>
          <a:srcRect/>
          <a:stretch>
            <a:fillRect/>
          </a:stretch>
        </p:blipFill>
        <p:spPr bwMode="auto">
          <a:xfrm>
            <a:off x="2362200" y="228600"/>
            <a:ext cx="4038600" cy="138579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066800" y="1981200"/>
            <a:ext cx="6862528" cy="1143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1105907" y="3810000"/>
            <a:ext cx="6971293" cy="22098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1371600" y="6248400"/>
            <a:ext cx="6629400" cy="463467"/>
          </a:xfrm>
          <a:prstGeom prst="rect">
            <a:avLst/>
          </a:prstGeom>
          <a:noFill/>
          <a:ln w="9525">
            <a:noFill/>
            <a:miter lim="800000"/>
            <a:headEnd/>
            <a:tailEnd/>
          </a:ln>
          <a:effectLst/>
        </p:spPr>
      </p:pic>
    </p:spTree>
  </p:cSld>
  <p:clrMapOvr>
    <a:masterClrMapping/>
  </p:clrMapOvr>
  <p:transition advTm="20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76200"/>
            <a:ext cx="7854696" cy="2971800"/>
          </a:xfrm>
        </p:spPr>
        <p:txBody>
          <a:bodyPr>
            <a:noAutofit/>
          </a:bodyPr>
          <a:lstStyle/>
          <a:p>
            <a:pPr algn="just"/>
            <a:r>
              <a:rPr lang="en-US" sz="2800" dirty="0" smtClean="0">
                <a:latin typeface="Times New Roman" pitchFamily="18" charset="0"/>
                <a:cs typeface="Times New Roman" pitchFamily="18" charset="0"/>
              </a:rPr>
              <a:t>When the object is point size and lying on the axis, the image is also a point lying on the axis. </a:t>
            </a:r>
          </a:p>
          <a:p>
            <a:pPr algn="just"/>
            <a:r>
              <a:rPr lang="en-US" sz="2800" dirty="0" smtClean="0">
                <a:latin typeface="Times New Roman" pitchFamily="18" charset="0"/>
                <a:cs typeface="Times New Roman" pitchFamily="18" charset="0"/>
              </a:rPr>
              <a:t>So x</a:t>
            </a:r>
            <a:r>
              <a:rPr lang="en-US" sz="2800" baseline="-25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 0 and </a:t>
            </a:r>
            <a:r>
              <a:rPr lang="en-US" sz="2800" i="1" dirty="0" smtClean="0">
                <a:latin typeface="Times New Roman" pitchFamily="18" charset="0"/>
                <a:cs typeface="Times New Roman" pitchFamily="18" charset="0"/>
              </a:rPr>
              <a:t>x</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 0. Therefore, </a:t>
            </a:r>
            <a:r>
              <a:rPr lang="en-US" sz="2800" dirty="0" err="1" smtClean="0">
                <a:latin typeface="Times New Roman" pitchFamily="18" charset="0"/>
                <a:cs typeface="Times New Roman" pitchFamily="18" charset="0"/>
              </a:rPr>
              <a:t>equ</a:t>
            </a:r>
            <a:r>
              <a:rPr lang="en-US" sz="2800" dirty="0" smtClean="0">
                <a:latin typeface="Times New Roman" pitchFamily="18" charset="0"/>
                <a:cs typeface="Times New Roman" pitchFamily="18" charset="0"/>
              </a:rPr>
              <a:t>. reduces  to </a:t>
            </a:r>
          </a:p>
          <a:p>
            <a:pPr algn="ctr">
              <a:spcBef>
                <a:spcPts val="1800"/>
              </a:spcBef>
              <a:spcAft>
                <a:spcPts val="1200"/>
              </a:spcAft>
            </a:pPr>
            <a:r>
              <a:rPr lang="en-US" sz="3200" dirty="0" smtClean="0">
                <a:latin typeface="Times New Roman" pitchFamily="18" charset="0"/>
                <a:cs typeface="Times New Roman" pitchFamily="18" charset="0"/>
              </a:rPr>
              <a:t>0  = (</a:t>
            </a:r>
            <a:r>
              <a:rPr lang="en-US" sz="3200" i="1" dirty="0" smtClean="0">
                <a:latin typeface="Times New Roman" pitchFamily="18" charset="0"/>
                <a:cs typeface="Times New Roman" pitchFamily="18" charset="0"/>
              </a:rPr>
              <a:t>bD</a:t>
            </a:r>
            <a:r>
              <a:rPr lang="en-US" sz="3200" i="1"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 </a:t>
            </a:r>
            <a:r>
              <a:rPr lang="en-US" sz="3200" i="1" dirty="0" smtClean="0">
                <a:latin typeface="Times New Roman" pitchFamily="18" charset="0"/>
                <a:cs typeface="Times New Roman" pitchFamily="18" charset="0"/>
              </a:rPr>
              <a:t>aD</a:t>
            </a:r>
            <a:r>
              <a:rPr lang="en-US" sz="3200" i="1" baseline="-25000" dirty="0" smtClean="0">
                <a:latin typeface="Times New Roman" pitchFamily="18" charset="0"/>
                <a:cs typeface="Times New Roman" pitchFamily="18" charset="0"/>
              </a:rPr>
              <a:t>1</a:t>
            </a:r>
            <a:r>
              <a:rPr lang="en-US" sz="3200" i="1" dirty="0" smtClean="0">
                <a:latin typeface="Times New Roman" pitchFamily="18" charset="0"/>
                <a:cs typeface="Times New Roman" pitchFamily="18" charset="0"/>
              </a:rPr>
              <a:t>D</a:t>
            </a:r>
            <a:r>
              <a:rPr lang="en-US" sz="3200" i="1"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 </a:t>
            </a:r>
            <a:r>
              <a:rPr lang="en-US" sz="3200" i="1" dirty="0" smtClean="0">
                <a:latin typeface="Times New Roman" pitchFamily="18" charset="0"/>
                <a:cs typeface="Times New Roman" pitchFamily="18" charset="0"/>
              </a:rPr>
              <a:t>cD</a:t>
            </a:r>
            <a:r>
              <a:rPr lang="en-US" sz="3200" i="1" baseline="-25000"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 – </a:t>
            </a:r>
            <a:r>
              <a:rPr lang="en-US" sz="3200" i="1" dirty="0" smtClean="0">
                <a:latin typeface="Times New Roman" pitchFamily="18" charset="0"/>
                <a:cs typeface="Times New Roman" pitchFamily="18" charset="0"/>
              </a:rPr>
              <a:t>d</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baseline="-25000" dirty="0" smtClean="0">
                <a:latin typeface="Times New Roman" pitchFamily="18" charset="0"/>
                <a:cs typeface="Times New Roman" pitchFamily="18" charset="0"/>
              </a:rPr>
              <a:t>1</a:t>
            </a:r>
          </a:p>
          <a:p>
            <a:pPr algn="just"/>
            <a:r>
              <a:rPr lang="en-US" sz="2800" dirty="0" smtClean="0">
                <a:latin typeface="Times New Roman" pitchFamily="18" charset="0"/>
                <a:cs typeface="Times New Roman" pitchFamily="18" charset="0"/>
              </a:rPr>
              <a:t>But  </a:t>
            </a:r>
            <a:r>
              <a:rPr lang="en-US" sz="2800" dirty="0" smtClean="0">
                <a:latin typeface="Times New Roman" pitchFamily="18" charset="0"/>
                <a:cs typeface="Times New Roman" pitchFamily="18" charset="0"/>
                <a:sym typeface="Symbol"/>
              </a:rPr>
              <a:t></a:t>
            </a:r>
            <a:r>
              <a:rPr lang="en-US" sz="2800" baseline="-25000" dirty="0" smtClean="0">
                <a:latin typeface="Times New Roman" pitchFamily="18" charset="0"/>
                <a:cs typeface="Times New Roman" pitchFamily="18" charset="0"/>
              </a:rPr>
              <a:t>1 </a:t>
            </a:r>
            <a:r>
              <a:rPr lang="en-US" sz="2800" dirty="0" smtClean="0">
                <a:latin typeface="Times New Roman" pitchFamily="18" charset="0"/>
                <a:cs typeface="Times New Roman" pitchFamily="18" charset="0"/>
              </a:rPr>
              <a:t> ≠ 0</a:t>
            </a:r>
          </a:p>
          <a:p>
            <a:pPr algn="just"/>
            <a:r>
              <a:rPr lang="en-US" sz="2800" dirty="0" smtClean="0">
                <a:latin typeface="Times New Roman" pitchFamily="18" charset="0"/>
                <a:cs typeface="Times New Roman" pitchFamily="18" charset="0"/>
                <a:sym typeface="Symbol"/>
              </a:rPr>
              <a:t></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bD</a:t>
            </a:r>
            <a:r>
              <a:rPr lang="en-US" sz="3200"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 aD</a:t>
            </a:r>
            <a:r>
              <a:rPr lang="en-US" sz="3200" baseline="-25000"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D</a:t>
            </a:r>
            <a:r>
              <a:rPr lang="en-US" sz="3200"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 D</a:t>
            </a:r>
            <a:r>
              <a:rPr lang="en-US" sz="3200" baseline="-25000"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 – d = 0</a:t>
            </a:r>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2133600" y="4191000"/>
            <a:ext cx="4964722" cy="1066800"/>
          </a:xfrm>
          <a:prstGeom prst="rect">
            <a:avLst/>
          </a:prstGeom>
          <a:noFill/>
          <a:ln w="9525">
            <a:noFill/>
            <a:miter lim="800000"/>
            <a:headEnd/>
            <a:tailEnd/>
          </a:ln>
          <a:effectLst/>
        </p:spPr>
      </p:pic>
      <p:sp>
        <p:nvSpPr>
          <p:cNvPr id="5" name="Rectangle 4"/>
          <p:cNvSpPr/>
          <p:nvPr/>
        </p:nvSpPr>
        <p:spPr>
          <a:xfrm>
            <a:off x="762000" y="5562600"/>
            <a:ext cx="7620000" cy="1077218"/>
          </a:xfrm>
          <a:prstGeom prst="rect">
            <a:avLst/>
          </a:prstGeom>
        </p:spPr>
        <p:txBody>
          <a:bodyPr wrap="square">
            <a:spAutoFit/>
          </a:bodyPr>
          <a:lstStyle/>
          <a:p>
            <a:pPr algn="just"/>
            <a:r>
              <a:rPr lang="en-US" sz="2800" dirty="0" smtClean="0">
                <a:latin typeface="Times New Roman" pitchFamily="18" charset="0"/>
                <a:cs typeface="Times New Roman" pitchFamily="18" charset="0"/>
              </a:rPr>
              <a:t>If </a:t>
            </a:r>
            <a:r>
              <a:rPr lang="en-US" sz="2800" i="1" dirty="0" smtClean="0">
                <a:latin typeface="Times New Roman" pitchFamily="18" charset="0"/>
                <a:cs typeface="Times New Roman" pitchFamily="18" charset="0"/>
              </a:rPr>
              <a:t>x</a:t>
            </a:r>
            <a:r>
              <a:rPr lang="en-US" sz="2800" baseline="-25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 ≠ 0 and </a:t>
            </a:r>
            <a:r>
              <a:rPr lang="en-US" sz="2800" i="1" dirty="0" smtClean="0">
                <a:latin typeface="Times New Roman" pitchFamily="18" charset="0"/>
                <a:cs typeface="Times New Roman" pitchFamily="18" charset="0"/>
              </a:rPr>
              <a:t>x</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 0, the using in </a:t>
            </a:r>
            <a:r>
              <a:rPr lang="en-US" sz="2800" dirty="0" err="1" smtClean="0">
                <a:latin typeface="Times New Roman" pitchFamily="18" charset="0"/>
                <a:cs typeface="Times New Roman" pitchFamily="18" charset="0"/>
              </a:rPr>
              <a:t>equ</a:t>
            </a:r>
            <a:r>
              <a:rPr lang="en-US" sz="2800" dirty="0" smtClean="0">
                <a:latin typeface="Times New Roman" pitchFamily="18" charset="0"/>
                <a:cs typeface="Times New Roman" pitchFamily="18" charset="0"/>
              </a:rPr>
              <a:t>. we get</a:t>
            </a:r>
          </a:p>
          <a:p>
            <a:pPr algn="ctr"/>
            <a:r>
              <a:rPr lang="en-US" sz="3600" i="1" dirty="0" smtClean="0">
                <a:latin typeface="Times New Roman" pitchFamily="18" charset="0"/>
                <a:cs typeface="Times New Roman" pitchFamily="18" charset="0"/>
              </a:rPr>
              <a:t>x</a:t>
            </a:r>
            <a:r>
              <a:rPr lang="en-US" sz="3600" baseline="-25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 (</a:t>
            </a:r>
            <a:r>
              <a:rPr lang="en-US" sz="3600" i="1" dirty="0" smtClean="0">
                <a:latin typeface="Times New Roman" pitchFamily="18" charset="0"/>
                <a:cs typeface="Times New Roman" pitchFamily="18" charset="0"/>
              </a:rPr>
              <a:t>c</a:t>
            </a:r>
            <a:r>
              <a:rPr lang="en-US" sz="3600" dirty="0" smtClean="0">
                <a:latin typeface="Times New Roman" pitchFamily="18" charset="0"/>
                <a:cs typeface="Times New Roman" pitchFamily="18" charset="0"/>
              </a:rPr>
              <a:t> – </a:t>
            </a:r>
            <a:r>
              <a:rPr lang="en-US" sz="3600" i="1" dirty="0" smtClean="0">
                <a:latin typeface="Times New Roman" pitchFamily="18" charset="0"/>
                <a:cs typeface="Times New Roman" pitchFamily="18" charset="0"/>
              </a:rPr>
              <a:t>aD</a:t>
            </a:r>
            <a:r>
              <a:rPr lang="en-US" sz="3600" baseline="-25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a:t>
            </a:r>
            <a:r>
              <a:rPr lang="en-US" sz="3600" i="1" dirty="0" smtClean="0">
                <a:latin typeface="Times New Roman" pitchFamily="18" charset="0"/>
                <a:cs typeface="Times New Roman" pitchFamily="18" charset="0"/>
              </a:rPr>
              <a:t>x</a:t>
            </a:r>
            <a:r>
              <a:rPr lang="en-US" sz="3600" baseline="-25000" dirty="0" smtClean="0">
                <a:latin typeface="Times New Roman" pitchFamily="18" charset="0"/>
                <a:cs typeface="Times New Roman" pitchFamily="18" charset="0"/>
              </a:rPr>
              <a:t>1</a:t>
            </a:r>
            <a:endParaRPr lang="en-US" sz="2800" baseline="-25000" dirty="0" smtClean="0">
              <a:latin typeface="Times New Roman" pitchFamily="18" charset="0"/>
              <a:cs typeface="Times New Roman" pitchFamily="18" charset="0"/>
            </a:endParaRPr>
          </a:p>
        </p:txBody>
      </p:sp>
    </p:spTree>
  </p:cSld>
  <p:clrMapOvr>
    <a:masterClrMapping/>
  </p:clrMapOvr>
  <p:transition advTm="20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851648" cy="685800"/>
          </a:xfrm>
        </p:spPr>
        <p:txBody>
          <a:bodyPr>
            <a:normAutofit fontScale="90000"/>
          </a:bodyPr>
          <a:lstStyle/>
          <a:p>
            <a:pPr algn="ctr"/>
            <a:r>
              <a:rPr lang="en-US" dirty="0" smtClean="0">
                <a:solidFill>
                  <a:srgbClr val="FFC000"/>
                </a:solidFill>
              </a:rPr>
              <a:t>MAGNIFICATION</a:t>
            </a:r>
            <a:endParaRPr lang="en-US" dirty="0">
              <a:solidFill>
                <a:srgbClr val="FFC000"/>
              </a:solidFill>
            </a:endParaRPr>
          </a:p>
        </p:txBody>
      </p:sp>
      <p:pic>
        <p:nvPicPr>
          <p:cNvPr id="7170" name="Picture 2"/>
          <p:cNvPicPr>
            <a:picLocks noChangeAspect="1" noChangeArrowheads="1"/>
          </p:cNvPicPr>
          <p:nvPr/>
        </p:nvPicPr>
        <p:blipFill>
          <a:blip r:embed="rId2"/>
          <a:srcRect/>
          <a:stretch>
            <a:fillRect/>
          </a:stretch>
        </p:blipFill>
        <p:spPr bwMode="auto">
          <a:xfrm>
            <a:off x="2819400" y="1143000"/>
            <a:ext cx="1963737" cy="149688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524000" y="2819400"/>
            <a:ext cx="5707127" cy="167957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2057400" y="4800600"/>
            <a:ext cx="4876800" cy="1714500"/>
          </a:xfrm>
          <a:prstGeom prst="rect">
            <a:avLst/>
          </a:prstGeom>
          <a:noFill/>
          <a:ln w="9525">
            <a:noFill/>
            <a:miter lim="800000"/>
            <a:headEnd/>
            <a:tailEnd/>
          </a:ln>
          <a:effectLst/>
        </p:spPr>
      </p:pic>
    </p:spTree>
  </p:cSld>
  <p:clrMapOvr>
    <a:masterClrMapping/>
  </p:clrMapOvr>
  <p:transition advTm="20000">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915400" cy="762000"/>
          </a:xfrm>
        </p:spPr>
        <p:txBody>
          <a:bodyPr>
            <a:normAutofit/>
          </a:bodyPr>
          <a:lstStyle/>
          <a:p>
            <a:pPr algn="ctr"/>
            <a:r>
              <a:rPr lang="en-US" sz="5000" dirty="0" smtClean="0">
                <a:solidFill>
                  <a:srgbClr val="FFC000"/>
                </a:solidFill>
              </a:rPr>
              <a:t>SYSTEM MATRIX FOR THICK LENS</a:t>
            </a:r>
            <a:endParaRPr lang="en-US" sz="5000" dirty="0">
              <a:solidFill>
                <a:srgbClr val="FFC000"/>
              </a:solidFill>
            </a:endParaRPr>
          </a:p>
        </p:txBody>
      </p:sp>
      <p:sp>
        <p:nvSpPr>
          <p:cNvPr id="3" name="Subtitle 2"/>
          <p:cNvSpPr>
            <a:spLocks noGrp="1"/>
          </p:cNvSpPr>
          <p:nvPr>
            <p:ph type="subTitle" idx="1"/>
          </p:nvPr>
        </p:nvSpPr>
        <p:spPr>
          <a:xfrm>
            <a:off x="533400" y="6200336"/>
            <a:ext cx="8229600" cy="505264"/>
          </a:xfrm>
        </p:spPr>
        <p:txBody>
          <a:bodyPr/>
          <a:lstStyle/>
          <a:p>
            <a:r>
              <a:rPr lang="en-US" dirty="0" smtClean="0"/>
              <a:t>A paraxial ray passing through a thick lens of thickness ‘</a:t>
            </a:r>
            <a:r>
              <a:rPr lang="en-US" i="1" dirty="0" smtClean="0"/>
              <a:t>t</a:t>
            </a:r>
            <a:r>
              <a:rPr lang="en-US" dirty="0" smtClean="0"/>
              <a:t>’</a:t>
            </a:r>
            <a:endParaRPr lang="en-US" dirty="0"/>
          </a:p>
        </p:txBody>
      </p:sp>
      <p:pic>
        <p:nvPicPr>
          <p:cNvPr id="8194" name="Picture 2"/>
          <p:cNvPicPr>
            <a:picLocks noChangeAspect="1" noChangeArrowheads="1"/>
          </p:cNvPicPr>
          <p:nvPr/>
        </p:nvPicPr>
        <p:blipFill>
          <a:blip r:embed="rId2"/>
          <a:srcRect/>
          <a:stretch>
            <a:fillRect/>
          </a:stretch>
        </p:blipFill>
        <p:spPr bwMode="auto">
          <a:xfrm>
            <a:off x="914400" y="1234308"/>
            <a:ext cx="7162800" cy="150889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381000" y="2900363"/>
            <a:ext cx="8381799" cy="3348037"/>
          </a:xfrm>
          <a:prstGeom prst="rect">
            <a:avLst/>
          </a:prstGeom>
          <a:noFill/>
          <a:ln w="9525">
            <a:noFill/>
            <a:miter lim="800000"/>
            <a:headEnd/>
            <a:tailEnd/>
          </a:ln>
          <a:effectLst/>
        </p:spPr>
      </p:pic>
    </p:spTree>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276600"/>
            <a:ext cx="7854696" cy="429064"/>
          </a:xfrm>
        </p:spPr>
        <p:txBody>
          <a:bodyPr>
            <a:noAutofit/>
          </a:bodyPr>
          <a:lstStyle/>
          <a:p>
            <a:pPr algn="l"/>
            <a:r>
              <a:rPr lang="en-US" sz="3600" b="1" dirty="0" smtClean="0">
                <a:solidFill>
                  <a:srgbClr val="FFFF00"/>
                </a:solidFill>
              </a:rPr>
              <a:t>FOCAL LENGTH OF THICK LENS</a:t>
            </a:r>
            <a:endParaRPr lang="en-US" sz="3600" b="1" dirty="0">
              <a:solidFill>
                <a:srgbClr val="FFFF00"/>
              </a:solidFill>
            </a:endParaRPr>
          </a:p>
        </p:txBody>
      </p:sp>
      <p:pic>
        <p:nvPicPr>
          <p:cNvPr id="2050" name="Picture 2"/>
          <p:cNvPicPr>
            <a:picLocks noChangeAspect="1" noChangeArrowheads="1"/>
          </p:cNvPicPr>
          <p:nvPr/>
        </p:nvPicPr>
        <p:blipFill>
          <a:blip r:embed="rId2"/>
          <a:srcRect/>
          <a:stretch>
            <a:fillRect/>
          </a:stretch>
        </p:blipFill>
        <p:spPr bwMode="auto">
          <a:xfrm>
            <a:off x="1828800" y="304800"/>
            <a:ext cx="5688860" cy="2590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990600" y="4191000"/>
            <a:ext cx="7410753" cy="1676400"/>
          </a:xfrm>
          <a:prstGeom prst="rect">
            <a:avLst/>
          </a:prstGeom>
          <a:noFill/>
          <a:ln w="9525">
            <a:noFill/>
            <a:miter lim="800000"/>
            <a:headEnd/>
            <a:tailEnd/>
          </a:ln>
          <a:effectLst/>
        </p:spPr>
      </p:pic>
    </p:spTree>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382000" cy="609600"/>
          </a:xfrm>
        </p:spPr>
        <p:txBody>
          <a:bodyPr>
            <a:noAutofit/>
          </a:bodyPr>
          <a:lstStyle/>
          <a:p>
            <a:pPr algn="l"/>
            <a:r>
              <a:rPr lang="en-US" sz="4800" dirty="0" smtClean="0">
                <a:solidFill>
                  <a:srgbClr val="FFFF00"/>
                </a:solidFill>
              </a:rPr>
              <a:t>SYSTEM MATRIX FOR THIN LENS</a:t>
            </a:r>
            <a:endParaRPr lang="en-US" sz="4800" dirty="0">
              <a:solidFill>
                <a:srgbClr val="FFFF00"/>
              </a:solidFill>
            </a:endParaRPr>
          </a:p>
        </p:txBody>
      </p:sp>
      <p:sp>
        <p:nvSpPr>
          <p:cNvPr id="3" name="Subtitle 2"/>
          <p:cNvSpPr>
            <a:spLocks noGrp="1"/>
          </p:cNvSpPr>
          <p:nvPr>
            <p:ph type="subTitle" idx="1"/>
          </p:nvPr>
        </p:nvSpPr>
        <p:spPr>
          <a:xfrm>
            <a:off x="381000" y="762000"/>
            <a:ext cx="8534400" cy="1524000"/>
          </a:xfrm>
        </p:spPr>
        <p:txBody>
          <a:bodyPr>
            <a:normAutofit/>
          </a:bodyPr>
          <a:lstStyle/>
          <a:p>
            <a:pPr algn="just"/>
            <a:r>
              <a:rPr lang="en-US" sz="3000" dirty="0" smtClean="0">
                <a:latin typeface="Times New Roman" pitchFamily="18" charset="0"/>
                <a:cs typeface="Times New Roman" pitchFamily="18" charset="0"/>
              </a:rPr>
              <a:t>In the case of thin lens, the thickness may be assumed to be negligibly small (t 0) and hence the system matrix takes the form</a:t>
            </a:r>
            <a:endParaRPr lang="en-US" sz="3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2286000" y="2286000"/>
            <a:ext cx="3290194" cy="1339850"/>
          </a:xfrm>
          <a:prstGeom prst="rect">
            <a:avLst/>
          </a:prstGeom>
          <a:noFill/>
          <a:ln w="9525">
            <a:noFill/>
            <a:miter lim="800000"/>
            <a:headEnd/>
            <a:tailEnd/>
          </a:ln>
          <a:effectLst/>
        </p:spPr>
      </p:pic>
      <p:sp>
        <p:nvSpPr>
          <p:cNvPr id="5" name="Title 1"/>
          <p:cNvSpPr txBox="1">
            <a:spLocks/>
          </p:cNvSpPr>
          <p:nvPr/>
        </p:nvSpPr>
        <p:spPr>
          <a:xfrm>
            <a:off x="381000" y="3886200"/>
            <a:ext cx="8382000" cy="12954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FFFF00"/>
                </a:solidFill>
                <a:effectLst>
                  <a:outerShdw blurRad="38100" dist="25400" dir="5400000" algn="tl" rotWithShape="0">
                    <a:srgbClr val="000000">
                      <a:alpha val="43000"/>
                    </a:srgbClr>
                  </a:outerShdw>
                </a:effectLst>
                <a:uLnTx/>
                <a:uFillTx/>
                <a:latin typeface="+mj-lt"/>
                <a:ea typeface="+mj-ea"/>
                <a:cs typeface="+mj-cs"/>
              </a:rPr>
              <a:t>LENS MAKER’S FORMULA OR FOCAL LENGTH OF THIN LENS</a:t>
            </a:r>
            <a:endParaRPr kumimoji="0" lang="en-US" sz="4800" b="1" i="0" u="none" strike="noStrike" kern="1200" cap="none" spc="0" normalizeH="0" baseline="0" noProof="0" dirty="0">
              <a:ln>
                <a:noFill/>
              </a:ln>
              <a:solidFill>
                <a:srgbClr val="FFFF00"/>
              </a:solidFill>
              <a:effectLst>
                <a:outerShdw blurRad="38100" dist="25400" dir="5400000" algn="tl" rotWithShape="0">
                  <a:srgbClr val="000000">
                    <a:alpha val="43000"/>
                  </a:srgbClr>
                </a:outerShdw>
              </a:effectLst>
              <a:uLnTx/>
              <a:uFillTx/>
              <a:latin typeface="+mj-lt"/>
              <a:ea typeface="+mj-ea"/>
              <a:cs typeface="+mj-cs"/>
            </a:endParaRPr>
          </a:p>
        </p:txBody>
      </p:sp>
      <p:pic>
        <p:nvPicPr>
          <p:cNvPr id="3075" name="Picture 3"/>
          <p:cNvPicPr>
            <a:picLocks noChangeAspect="1" noChangeArrowheads="1"/>
          </p:cNvPicPr>
          <p:nvPr/>
        </p:nvPicPr>
        <p:blipFill>
          <a:blip r:embed="rId3"/>
          <a:srcRect/>
          <a:stretch>
            <a:fillRect/>
          </a:stretch>
        </p:blipFill>
        <p:spPr bwMode="auto">
          <a:xfrm>
            <a:off x="2362200" y="5202464"/>
            <a:ext cx="4800600" cy="1503136"/>
          </a:xfrm>
          <a:prstGeom prst="rect">
            <a:avLst/>
          </a:prstGeom>
          <a:noFill/>
          <a:ln w="9525">
            <a:noFill/>
            <a:miter lim="800000"/>
            <a:headEnd/>
            <a:tailEnd/>
          </a:ln>
          <a:effectLst/>
        </p:spPr>
      </p:pic>
    </p:spTree>
  </p:cSld>
  <p:clrMapOvr>
    <a:masterClrMapping/>
  </p:clrMapOvr>
  <p:transition advTm="20000">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067800" cy="609600"/>
          </a:xfrm>
        </p:spPr>
        <p:txBody>
          <a:bodyPr>
            <a:noAutofit/>
          </a:bodyPr>
          <a:lstStyle/>
          <a:p>
            <a:pPr algn="l"/>
            <a:r>
              <a:rPr lang="en-US" sz="4000" dirty="0" smtClean="0">
                <a:solidFill>
                  <a:srgbClr val="FFC000"/>
                </a:solidFill>
              </a:rPr>
              <a:t>CARDINAL POINTS OF AN OPTICAL SYSTEM</a:t>
            </a:r>
            <a:endParaRPr lang="en-US" sz="4000" dirty="0">
              <a:solidFill>
                <a:srgbClr val="FFC000"/>
              </a:solidFill>
            </a:endParaRPr>
          </a:p>
        </p:txBody>
      </p:sp>
      <p:sp>
        <p:nvSpPr>
          <p:cNvPr id="3" name="Subtitle 2"/>
          <p:cNvSpPr>
            <a:spLocks noGrp="1"/>
          </p:cNvSpPr>
          <p:nvPr>
            <p:ph type="subTitle" idx="1"/>
          </p:nvPr>
        </p:nvSpPr>
        <p:spPr>
          <a:xfrm>
            <a:off x="609600" y="685800"/>
            <a:ext cx="7854696" cy="2334064"/>
          </a:xfrm>
        </p:spPr>
        <p:txBody>
          <a:bodyPr>
            <a:noAutofit/>
          </a:bodyPr>
          <a:lstStyle/>
          <a:p>
            <a:pPr algn="just"/>
            <a:r>
              <a:rPr lang="en-US" sz="2800" dirty="0" smtClean="0">
                <a:latin typeface="Times New Roman" pitchFamily="18" charset="0"/>
                <a:cs typeface="Times New Roman" pitchFamily="18" charset="0"/>
              </a:rPr>
              <a:t>The cardinal points of an optical system are,</a:t>
            </a:r>
          </a:p>
          <a:p>
            <a:pPr algn="just"/>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two principal or unit points,</a:t>
            </a:r>
          </a:p>
          <a:p>
            <a:pPr algn="just"/>
            <a:r>
              <a:rPr lang="en-US" sz="2800" dirty="0" smtClean="0">
                <a:latin typeface="Times New Roman" pitchFamily="18" charset="0"/>
                <a:cs typeface="Times New Roman" pitchFamily="18" charset="0"/>
              </a:rPr>
              <a:t>(ii)	two focal points,  and</a:t>
            </a:r>
          </a:p>
          <a:p>
            <a:pPr algn="just"/>
            <a:r>
              <a:rPr lang="en-US" sz="2800" dirty="0" smtClean="0">
                <a:latin typeface="Times New Roman" pitchFamily="18" charset="0"/>
                <a:cs typeface="Times New Roman" pitchFamily="18" charset="0"/>
              </a:rPr>
              <a:t>(iii)	two nodal points.</a:t>
            </a:r>
            <a:endParaRPr lang="en-US" sz="2800" dirty="0">
              <a:latin typeface="Times New Roman" pitchFamily="18" charset="0"/>
              <a:cs typeface="Times New Roman" pitchFamily="18" charset="0"/>
            </a:endParaRPr>
          </a:p>
        </p:txBody>
      </p:sp>
      <p:sp>
        <p:nvSpPr>
          <p:cNvPr id="4" name="Subtitle 2"/>
          <p:cNvSpPr txBox="1">
            <a:spLocks/>
          </p:cNvSpPr>
          <p:nvPr/>
        </p:nvSpPr>
        <p:spPr>
          <a:xfrm>
            <a:off x="76200" y="5971736"/>
            <a:ext cx="8991600" cy="810064"/>
          </a:xfrm>
          <a:prstGeom prst="rect">
            <a:avLst/>
          </a:prstGeom>
        </p:spPr>
        <p:txBody>
          <a:bodyPr vert="horz" lIns="0" rIns="18288">
            <a:no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3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P</a:t>
            </a:r>
            <a:r>
              <a:rPr kumimoji="0" lang="en-US" sz="2300" b="0" i="0" u="none" strike="noStrike" kern="1200" cap="none" spc="0" normalizeH="0" baseline="-25000" noProof="0" dirty="0" smtClean="0">
                <a:ln>
                  <a:noFill/>
                </a:ln>
                <a:solidFill>
                  <a:srgbClr val="FFFF00"/>
                </a:solidFill>
                <a:effectLst/>
                <a:uLnTx/>
                <a:uFillTx/>
                <a:latin typeface="Times New Roman" pitchFamily="18" charset="0"/>
                <a:ea typeface="+mn-ea"/>
                <a:cs typeface="Times New Roman" pitchFamily="18" charset="0"/>
              </a:rPr>
              <a:t>1 </a:t>
            </a:r>
            <a:r>
              <a:rPr kumimoji="0" lang="en-US" sz="23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H</a:t>
            </a:r>
            <a:r>
              <a:rPr kumimoji="0" lang="en-US" sz="2300" b="0" i="0" u="none" strike="noStrike" kern="1200" cap="none" spc="0" normalizeH="0" baseline="-25000" noProof="0" dirty="0" smtClean="0">
                <a:ln>
                  <a:noFill/>
                </a:ln>
                <a:solidFill>
                  <a:srgbClr val="FFFF00"/>
                </a:solidFill>
                <a:effectLst/>
                <a:uLnTx/>
                <a:uFillTx/>
                <a:latin typeface="Times New Roman" pitchFamily="18" charset="0"/>
                <a:ea typeface="+mn-ea"/>
                <a:cs typeface="Times New Roman" pitchFamily="18" charset="0"/>
              </a:rPr>
              <a:t>1</a:t>
            </a:r>
            <a:r>
              <a:rPr kumimoji="0" lang="en-US" sz="23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 and P</a:t>
            </a:r>
            <a:r>
              <a:rPr kumimoji="0" lang="en-US" sz="2300" b="0" i="0" u="none" strike="noStrike" kern="1200" cap="none" spc="0" normalizeH="0" baseline="-25000" noProof="0" dirty="0" smtClean="0">
                <a:ln>
                  <a:noFill/>
                </a:ln>
                <a:solidFill>
                  <a:srgbClr val="FFFF00"/>
                </a:solidFill>
                <a:effectLst/>
                <a:uLnTx/>
                <a:uFillTx/>
                <a:latin typeface="Times New Roman" pitchFamily="18" charset="0"/>
                <a:ea typeface="+mn-ea"/>
                <a:cs typeface="Times New Roman" pitchFamily="18" charset="0"/>
              </a:rPr>
              <a:t>2</a:t>
            </a:r>
            <a:r>
              <a:rPr kumimoji="0" lang="en-US" sz="23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 H</a:t>
            </a:r>
            <a:r>
              <a:rPr kumimoji="0" lang="en-US" sz="2300" b="0" i="0" u="none" strike="noStrike" kern="1200" cap="none" spc="0" normalizeH="0" baseline="-25000" noProof="0" dirty="0" smtClean="0">
                <a:ln>
                  <a:noFill/>
                </a:ln>
                <a:solidFill>
                  <a:srgbClr val="FFFF00"/>
                </a:solidFill>
                <a:effectLst/>
                <a:uLnTx/>
                <a:uFillTx/>
                <a:latin typeface="Times New Roman" pitchFamily="18" charset="0"/>
                <a:ea typeface="+mn-ea"/>
                <a:cs typeface="Times New Roman" pitchFamily="18" charset="0"/>
              </a:rPr>
              <a:t>2</a:t>
            </a:r>
            <a:r>
              <a:rPr kumimoji="0" lang="en-US" sz="23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 are the two unit planes. A ray emanating at any height from the first unit plane will cross the second unit plane at the same height.</a:t>
            </a:r>
            <a:endParaRPr kumimoji="0" lang="en-US" sz="23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1676400" y="2909021"/>
            <a:ext cx="5791200" cy="3034579"/>
          </a:xfrm>
          <a:prstGeom prst="rect">
            <a:avLst/>
          </a:prstGeom>
          <a:noFill/>
          <a:ln w="9525">
            <a:noFill/>
            <a:miter lim="800000"/>
            <a:headEnd/>
            <a:tailEnd/>
          </a:ln>
          <a:effectLst/>
        </p:spPr>
      </p:pic>
    </p:spTree>
  </p:cSld>
  <p:clrMapOvr>
    <a:masterClrMapping/>
  </p:clrMapOvr>
  <p:transition advTm="20000">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4114800" cy="838200"/>
          </a:xfrm>
        </p:spPr>
        <p:txBody>
          <a:bodyPr>
            <a:normAutofit fontScale="90000"/>
          </a:bodyPr>
          <a:lstStyle/>
          <a:p>
            <a:pPr algn="l"/>
            <a:r>
              <a:rPr lang="en-US" dirty="0" smtClean="0">
                <a:solidFill>
                  <a:srgbClr val="FFFF00"/>
                </a:solidFill>
              </a:rPr>
              <a:t>NODAL PLANES </a:t>
            </a:r>
            <a:endParaRPr lang="en-US" dirty="0">
              <a:solidFill>
                <a:srgbClr val="FFFF00"/>
              </a:solidFill>
            </a:endParaRPr>
          </a:p>
        </p:txBody>
      </p:sp>
      <p:pic>
        <p:nvPicPr>
          <p:cNvPr id="5122" name="Picture 2"/>
          <p:cNvPicPr>
            <a:picLocks noChangeAspect="1" noChangeArrowheads="1"/>
          </p:cNvPicPr>
          <p:nvPr/>
        </p:nvPicPr>
        <p:blipFill>
          <a:blip r:embed="rId2"/>
          <a:srcRect/>
          <a:stretch>
            <a:fillRect/>
          </a:stretch>
        </p:blipFill>
        <p:spPr bwMode="auto">
          <a:xfrm>
            <a:off x="2590800" y="1143000"/>
            <a:ext cx="5950412" cy="2559050"/>
          </a:xfrm>
          <a:prstGeom prst="rect">
            <a:avLst/>
          </a:prstGeom>
          <a:noFill/>
          <a:ln w="9525">
            <a:noFill/>
            <a:miter lim="800000"/>
            <a:headEnd/>
            <a:tailEnd/>
          </a:ln>
          <a:effectLst/>
        </p:spPr>
      </p:pic>
      <p:sp>
        <p:nvSpPr>
          <p:cNvPr id="5" name="Title 1"/>
          <p:cNvSpPr txBox="1">
            <a:spLocks/>
          </p:cNvSpPr>
          <p:nvPr/>
        </p:nvSpPr>
        <p:spPr>
          <a:xfrm>
            <a:off x="228600" y="3810000"/>
            <a:ext cx="8458200" cy="6096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25400" dir="5400000" algn="tl" rotWithShape="0">
                    <a:srgbClr val="000000">
                      <a:alpha val="43000"/>
                    </a:srgbClr>
                  </a:outerShdw>
                </a:effectLst>
                <a:uLnTx/>
                <a:uFillTx/>
                <a:latin typeface="+mj-lt"/>
                <a:ea typeface="+mj-ea"/>
                <a:cs typeface="+mj-cs"/>
              </a:rPr>
              <a:t>SYSTEM MATRIX FOR TWO THIN LENSES</a:t>
            </a:r>
            <a:endParaRPr kumimoji="0" lang="en-US" sz="4000" b="1" i="0" u="none" strike="noStrike" kern="1200" cap="none" spc="0" normalizeH="0" baseline="0" noProof="0" dirty="0">
              <a:ln>
                <a:noFill/>
              </a:ln>
              <a:solidFill>
                <a:srgbClr val="FFFF00"/>
              </a:solidFill>
              <a:effectLst>
                <a:outerShdw blurRad="38100" dist="25400" dir="5400000" algn="tl" rotWithShape="0">
                  <a:srgbClr val="000000">
                    <a:alpha val="43000"/>
                  </a:srgbClr>
                </a:outerShdw>
              </a:effectLst>
              <a:uLnTx/>
              <a:uFillTx/>
              <a:latin typeface="+mj-lt"/>
              <a:ea typeface="+mj-ea"/>
              <a:cs typeface="+mj-cs"/>
            </a:endParaRPr>
          </a:p>
        </p:txBody>
      </p:sp>
      <p:pic>
        <p:nvPicPr>
          <p:cNvPr id="5123" name="Picture 3"/>
          <p:cNvPicPr>
            <a:picLocks noChangeAspect="1" noChangeArrowheads="1"/>
          </p:cNvPicPr>
          <p:nvPr/>
        </p:nvPicPr>
        <p:blipFill>
          <a:blip r:embed="rId3"/>
          <a:srcRect/>
          <a:stretch>
            <a:fillRect/>
          </a:stretch>
        </p:blipFill>
        <p:spPr bwMode="auto">
          <a:xfrm>
            <a:off x="2514600" y="4495800"/>
            <a:ext cx="4572000" cy="2286000"/>
          </a:xfrm>
          <a:prstGeom prst="rect">
            <a:avLst/>
          </a:prstGeom>
          <a:noFill/>
          <a:ln w="9525">
            <a:noFill/>
            <a:miter lim="800000"/>
            <a:headEnd/>
            <a:tailEnd/>
          </a:ln>
          <a:effectLst/>
        </p:spPr>
      </p:pic>
    </p:spTree>
  </p:cSld>
  <p:clrMapOvr>
    <a:masterClrMapping/>
  </p:clrMapOvr>
  <p:transition advTm="20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610600" cy="762000"/>
          </a:xfrm>
        </p:spPr>
        <p:txBody>
          <a:bodyPr>
            <a:normAutofit/>
          </a:bodyPr>
          <a:lstStyle/>
          <a:p>
            <a:r>
              <a:rPr lang="en-US" sz="5000" dirty="0" smtClean="0">
                <a:solidFill>
                  <a:srgbClr val="FFC000"/>
                </a:solidFill>
              </a:rPr>
              <a:t>REFRACTION AND TRANSLATION </a:t>
            </a:r>
            <a:endParaRPr lang="en-US" sz="5000" dirty="0">
              <a:solidFill>
                <a:srgbClr val="FFC000"/>
              </a:solidFill>
            </a:endParaRPr>
          </a:p>
        </p:txBody>
      </p:sp>
      <p:sp>
        <p:nvSpPr>
          <p:cNvPr id="3" name="Subtitle 2"/>
          <p:cNvSpPr>
            <a:spLocks noGrp="1"/>
          </p:cNvSpPr>
          <p:nvPr>
            <p:ph type="subTitle" idx="1"/>
          </p:nvPr>
        </p:nvSpPr>
        <p:spPr>
          <a:xfrm>
            <a:off x="152400" y="838200"/>
            <a:ext cx="8686800" cy="3581400"/>
          </a:xfrm>
        </p:spPr>
        <p:txBody>
          <a:bodyPr>
            <a:noAutofit/>
          </a:bodyPr>
          <a:lstStyle/>
          <a:p>
            <a:pPr algn="just"/>
            <a:r>
              <a:rPr lang="en-US" sz="3200" dirty="0" smtClean="0"/>
              <a:t>	</a:t>
            </a:r>
            <a:r>
              <a:rPr lang="en-US" sz="2900" dirty="0" smtClean="0"/>
              <a:t>A ray of light propagating through a cylindrically symmetric optical system undergoes two operations. Refraction and Translation. To full describe the ray propagation through an optical system, we make use of two operators. These two operators are known as refraction matrix and the translation matrix respectively. </a:t>
            </a:r>
          </a:p>
          <a:p>
            <a:pPr algn="just"/>
            <a:r>
              <a:rPr lang="en-US" sz="2900" dirty="0" smtClean="0"/>
              <a:t>	There is a point to point correspondence between object space and the image space. Every point (x, y, z) in object space gets transformed into the point (x’, y’, z’) in the image space. The transformation is linear in case of paraxial ray approximation and hence matrix operation can be used for the purpose.</a:t>
            </a:r>
            <a:r>
              <a:rPr lang="en-US" sz="3200" dirty="0" smtClean="0"/>
              <a:t> </a:t>
            </a:r>
            <a:endParaRPr lang="en-US" sz="3200" dirty="0"/>
          </a:p>
        </p:txBody>
      </p:sp>
    </p:spTree>
  </p:cSld>
  <p:clrMapOvr>
    <a:masterClrMapping/>
  </p:clrMapOvr>
  <p:transition advTm="20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 y="152400"/>
            <a:ext cx="7854696" cy="657664"/>
          </a:xfrm>
        </p:spPr>
        <p:txBody>
          <a:bodyPr>
            <a:normAutofit/>
          </a:bodyPr>
          <a:lstStyle/>
          <a:p>
            <a:pPr algn="just"/>
            <a:r>
              <a:rPr lang="en-US" sz="3600" dirty="0" smtClean="0">
                <a:solidFill>
                  <a:srgbClr val="FFFF00"/>
                </a:solidFill>
                <a:latin typeface="Times New Roman" pitchFamily="18" charset="0"/>
                <a:cs typeface="Times New Roman" pitchFamily="18" charset="0"/>
              </a:rPr>
              <a:t>System matrix for lens </a:t>
            </a:r>
            <a:endParaRPr lang="en-US" sz="3600" dirty="0">
              <a:solidFill>
                <a:srgbClr val="FFFF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4647025" y="152400"/>
            <a:ext cx="4344575" cy="1423987"/>
          </a:xfrm>
          <a:prstGeom prst="rect">
            <a:avLst/>
          </a:prstGeom>
          <a:noFill/>
          <a:ln w="9525">
            <a:noFill/>
            <a:miter lim="800000"/>
            <a:headEnd/>
            <a:tailEnd/>
          </a:ln>
          <a:effectLst/>
        </p:spPr>
      </p:pic>
      <p:sp>
        <p:nvSpPr>
          <p:cNvPr id="5" name="Subtitle 2"/>
          <p:cNvSpPr txBox="1">
            <a:spLocks/>
          </p:cNvSpPr>
          <p:nvPr/>
        </p:nvSpPr>
        <p:spPr>
          <a:xfrm>
            <a:off x="228600" y="1676400"/>
            <a:ext cx="7854696" cy="657664"/>
          </a:xfrm>
          <a:prstGeom prst="rect">
            <a:avLst/>
          </a:prstGeom>
        </p:spPr>
        <p:txBody>
          <a:bodyPr vert="horz" lIns="0" rIns="18288">
            <a:norm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6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Similarly, the system matrix for lens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pic>
        <p:nvPicPr>
          <p:cNvPr id="6147" name="Picture 3"/>
          <p:cNvPicPr>
            <a:picLocks noChangeAspect="1" noChangeArrowheads="1"/>
          </p:cNvPicPr>
          <p:nvPr/>
        </p:nvPicPr>
        <p:blipFill>
          <a:blip r:embed="rId3"/>
          <a:srcRect/>
          <a:stretch>
            <a:fillRect/>
          </a:stretch>
        </p:blipFill>
        <p:spPr bwMode="auto">
          <a:xfrm>
            <a:off x="6477000" y="2362200"/>
            <a:ext cx="2470484" cy="1600200"/>
          </a:xfrm>
          <a:prstGeom prst="rect">
            <a:avLst/>
          </a:prstGeom>
          <a:noFill/>
          <a:ln w="9525">
            <a:noFill/>
            <a:miter lim="800000"/>
            <a:headEnd/>
            <a:tailEnd/>
          </a:ln>
          <a:effectLst/>
        </p:spPr>
      </p:pic>
      <p:sp>
        <p:nvSpPr>
          <p:cNvPr id="7" name="Subtitle 2"/>
          <p:cNvSpPr txBox="1">
            <a:spLocks/>
          </p:cNvSpPr>
          <p:nvPr/>
        </p:nvSpPr>
        <p:spPr>
          <a:xfrm>
            <a:off x="228600" y="4114800"/>
            <a:ext cx="7854696" cy="657664"/>
          </a:xfrm>
          <a:prstGeom prst="rect">
            <a:avLst/>
          </a:prstGeom>
        </p:spPr>
        <p:txBody>
          <a:bodyPr vert="horz" lIns="0" rIns="18288">
            <a:no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6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The total system matrix is </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6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given by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pic>
        <p:nvPicPr>
          <p:cNvPr id="6148" name="Picture 4"/>
          <p:cNvPicPr>
            <a:picLocks noChangeAspect="1" noChangeArrowheads="1"/>
          </p:cNvPicPr>
          <p:nvPr/>
        </p:nvPicPr>
        <p:blipFill>
          <a:blip r:embed="rId4"/>
          <a:srcRect/>
          <a:stretch>
            <a:fillRect/>
          </a:stretch>
        </p:blipFill>
        <p:spPr bwMode="auto">
          <a:xfrm>
            <a:off x="5061277" y="4114800"/>
            <a:ext cx="3854123" cy="2667000"/>
          </a:xfrm>
          <a:prstGeom prst="rect">
            <a:avLst/>
          </a:prstGeom>
          <a:noFill/>
          <a:ln w="9525">
            <a:noFill/>
            <a:miter lim="800000"/>
            <a:headEnd/>
            <a:tailEnd/>
          </a:ln>
          <a:effectLst/>
        </p:spPr>
      </p:pic>
    </p:spTree>
  </p:cSld>
  <p:clrMapOvr>
    <a:masterClrMapping/>
  </p:clrMapOvr>
  <p:transition advTm="20000">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7851648" cy="762000"/>
          </a:xfrm>
        </p:spPr>
        <p:txBody>
          <a:bodyPr>
            <a:normAutofit fontScale="90000"/>
          </a:bodyPr>
          <a:lstStyle/>
          <a:p>
            <a:pPr algn="l"/>
            <a:r>
              <a:rPr lang="en-US" dirty="0" smtClean="0">
                <a:solidFill>
                  <a:srgbClr val="FFC000"/>
                </a:solidFill>
              </a:rPr>
              <a:t>EFFECTIVE FOCAL LENGTH</a:t>
            </a:r>
            <a:endParaRPr lang="en-US" dirty="0">
              <a:solidFill>
                <a:srgbClr val="FFC000"/>
              </a:solidFill>
            </a:endParaRPr>
          </a:p>
        </p:txBody>
      </p:sp>
      <p:sp>
        <p:nvSpPr>
          <p:cNvPr id="3" name="Subtitle 2"/>
          <p:cNvSpPr>
            <a:spLocks noGrp="1"/>
          </p:cNvSpPr>
          <p:nvPr>
            <p:ph type="subTitle" idx="1"/>
          </p:nvPr>
        </p:nvSpPr>
        <p:spPr>
          <a:xfrm>
            <a:off x="304800" y="1143000"/>
            <a:ext cx="8458200" cy="1343464"/>
          </a:xfrm>
        </p:spPr>
        <p:txBody>
          <a:bodyPr>
            <a:normAutofit lnSpcReduction="10000"/>
          </a:bodyPr>
          <a:lstStyle/>
          <a:p>
            <a:pPr algn="just"/>
            <a:r>
              <a:rPr lang="en-US" sz="2800" dirty="0" smtClean="0">
                <a:latin typeface="Times New Roman" pitchFamily="18" charset="0"/>
                <a:cs typeface="Times New Roman" pitchFamily="18" charset="0"/>
              </a:rPr>
              <a:t>We know that the element ‘a’ in the system matrix represents the inverse of focal length F of the system. Therefore, </a:t>
            </a:r>
            <a:endParaRPr lang="en-US" sz="28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743200" y="2514600"/>
            <a:ext cx="4273817" cy="1371600"/>
          </a:xfrm>
          <a:prstGeom prst="rect">
            <a:avLst/>
          </a:prstGeom>
          <a:noFill/>
          <a:ln w="9525">
            <a:noFill/>
            <a:miter lim="800000"/>
            <a:headEnd/>
            <a:tailEnd/>
          </a:ln>
          <a:effectLst/>
        </p:spPr>
      </p:pic>
      <p:sp>
        <p:nvSpPr>
          <p:cNvPr id="5" name="Subtitle 2"/>
          <p:cNvSpPr txBox="1">
            <a:spLocks/>
          </p:cNvSpPr>
          <p:nvPr/>
        </p:nvSpPr>
        <p:spPr>
          <a:xfrm>
            <a:off x="381000" y="4114800"/>
            <a:ext cx="8458200" cy="1343464"/>
          </a:xfrm>
          <a:prstGeom prst="rect">
            <a:avLst/>
          </a:prstGeom>
        </p:spPr>
        <p:txBody>
          <a:bodyPr vert="horz" lIns="0" rIns="18288">
            <a:normAutofit lnSpcReduction="10000"/>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Example 1 : </a:t>
            </a:r>
            <a:r>
              <a:rPr kumimoji="0" lang="en-US" sz="28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Obtain the system matrix for a thin lens placed in air</a:t>
            </a:r>
            <a:r>
              <a:rPr kumimoji="0" lang="en-US" sz="2800" b="0" i="0" u="none" strike="noStrike" kern="1200" cap="none" spc="0" normalizeH="0" noProof="0" dirty="0" smtClean="0">
                <a:ln>
                  <a:noFill/>
                </a:ln>
                <a:solidFill>
                  <a:srgbClr val="FFFF00"/>
                </a:solidFill>
                <a:effectLst/>
                <a:uLnTx/>
                <a:uFillTx/>
                <a:latin typeface="Times New Roman" pitchFamily="18" charset="0"/>
                <a:ea typeface="+mn-ea"/>
                <a:cs typeface="Times New Roman" pitchFamily="18" charset="0"/>
              </a:rPr>
              <a:t> and made of refractive index 1.5 and radii of curvature 50 cm each.</a:t>
            </a:r>
            <a:endPar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pic>
        <p:nvPicPr>
          <p:cNvPr id="7171" name="Picture 3"/>
          <p:cNvPicPr>
            <a:picLocks noChangeAspect="1" noChangeArrowheads="1"/>
          </p:cNvPicPr>
          <p:nvPr/>
        </p:nvPicPr>
        <p:blipFill>
          <a:blip r:embed="rId3"/>
          <a:srcRect/>
          <a:stretch>
            <a:fillRect/>
          </a:stretch>
        </p:blipFill>
        <p:spPr bwMode="auto">
          <a:xfrm>
            <a:off x="3566161" y="5334000"/>
            <a:ext cx="3520439" cy="1371600"/>
          </a:xfrm>
          <a:prstGeom prst="rect">
            <a:avLst/>
          </a:prstGeom>
          <a:noFill/>
          <a:ln w="9525">
            <a:noFill/>
            <a:miter lim="800000"/>
            <a:headEnd/>
            <a:tailEnd/>
          </a:ln>
          <a:effectLst/>
        </p:spPr>
      </p:pic>
    </p:spTree>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subTitle" idx="1"/>
          </p:nvPr>
        </p:nvSpPr>
        <p:spPr>
          <a:xfrm>
            <a:off x="228600" y="76200"/>
            <a:ext cx="8686800" cy="2334064"/>
          </a:xfrm>
          <a:prstGeom prst="rect">
            <a:avLst/>
          </a:prstGeom>
        </p:spPr>
        <p:txBody>
          <a:bodyPr vert="horz" lIns="0" rIns="18288">
            <a:no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Example 2 : </a:t>
            </a:r>
            <a:r>
              <a:rPr kumimoji="0" lang="en-US" sz="28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The focal lengths of two</a:t>
            </a:r>
            <a:r>
              <a:rPr kumimoji="0" lang="en-US" sz="2800" b="0" i="0" u="none" strike="noStrike" kern="1200" cap="none" spc="0" normalizeH="0" noProof="0" dirty="0" smtClean="0">
                <a:ln>
                  <a:noFill/>
                </a:ln>
                <a:solidFill>
                  <a:srgbClr val="FFFF00"/>
                </a:solidFill>
                <a:effectLst/>
                <a:uLnTx/>
                <a:uFillTx/>
                <a:latin typeface="Times New Roman" pitchFamily="18" charset="0"/>
                <a:ea typeface="+mn-ea"/>
                <a:cs typeface="Times New Roman" pitchFamily="18" charset="0"/>
              </a:rPr>
              <a:t> thin convex lenses  are 20 cm and 10 cm. They are at a distance of 1`0 cm on the axis of symmetry. If a point object of length 1 cm is placed at a distance of 20 cm from the first lens, find the position of the image and magnification.</a:t>
            </a:r>
            <a:endPar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914400" y="2438400"/>
            <a:ext cx="7162800" cy="2476530"/>
          </a:xfrm>
          <a:prstGeom prst="rect">
            <a:avLst/>
          </a:prstGeom>
          <a:noFill/>
          <a:ln w="9525">
            <a:noFill/>
            <a:miter lim="800000"/>
            <a:headEnd/>
            <a:tailEnd/>
          </a:ln>
          <a:effectLst/>
        </p:spPr>
      </p:pic>
      <p:sp>
        <p:nvSpPr>
          <p:cNvPr id="7" name="Subtitle 2"/>
          <p:cNvSpPr txBox="1">
            <a:spLocks/>
          </p:cNvSpPr>
          <p:nvPr/>
        </p:nvSpPr>
        <p:spPr>
          <a:xfrm>
            <a:off x="228600" y="5029200"/>
            <a:ext cx="8686800" cy="1828800"/>
          </a:xfrm>
          <a:prstGeom prst="rect">
            <a:avLst/>
          </a:prstGeom>
        </p:spPr>
        <p:txBody>
          <a:bodyPr vert="horz" lIns="0" rIns="18288">
            <a:no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Example 3 : </a:t>
            </a:r>
            <a:r>
              <a:rPr kumimoji="0" lang="en-US" sz="28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A thick bi-convex lens having radii of curvature</a:t>
            </a:r>
            <a:r>
              <a:rPr kumimoji="0" lang="en-US" sz="2800" b="0" i="0" u="none" strike="noStrike" kern="1200" cap="none" spc="0" normalizeH="0" noProof="0" dirty="0" smtClean="0">
                <a:ln>
                  <a:noFill/>
                </a:ln>
                <a:solidFill>
                  <a:srgbClr val="FFFF00"/>
                </a:solidFill>
                <a:effectLst/>
                <a:uLnTx/>
                <a:uFillTx/>
                <a:latin typeface="Times New Roman" pitchFamily="18" charset="0"/>
                <a:ea typeface="+mn-ea"/>
                <a:cs typeface="Times New Roman" pitchFamily="18" charset="0"/>
              </a:rPr>
              <a:t> + 6 cm and – 6 cm is made up of a material of refractive index 1.6. If the thickness of the lens is 2 cm. Find (a) System matrix (b) focal length (c) unit planes.</a:t>
            </a:r>
            <a:endParaRPr kumimoji="0" lang="en-US" sz="28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subTitle" idx="1"/>
          </p:nvPr>
        </p:nvSpPr>
        <p:spPr>
          <a:xfrm>
            <a:off x="228600" y="76200"/>
            <a:ext cx="8686800" cy="1600200"/>
          </a:xfrm>
          <a:prstGeom prst="rect">
            <a:avLst/>
          </a:prstGeom>
        </p:spPr>
        <p:txBody>
          <a:bodyPr vert="horz" lIns="0" rIns="18288">
            <a:no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2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Example 4 : </a:t>
            </a:r>
            <a:r>
              <a:rPr kumimoji="0" lang="en-US" sz="32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Two thin converging lenses of powers 5 and 4 </a:t>
            </a:r>
            <a:r>
              <a:rPr kumimoji="0" lang="en-US" sz="3200" b="0" i="0" u="none" strike="noStrike" kern="120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diopters</a:t>
            </a:r>
            <a:r>
              <a:rPr kumimoji="0" lang="en-US" sz="32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 are placed co-axially</a:t>
            </a:r>
            <a:r>
              <a:rPr kumimoji="0" lang="en-US" sz="3200" b="0" i="0" u="none" strike="noStrike" kern="1200" cap="none" spc="0" normalizeH="0" noProof="0" dirty="0" smtClean="0">
                <a:ln>
                  <a:noFill/>
                </a:ln>
                <a:solidFill>
                  <a:srgbClr val="FFFF00"/>
                </a:solidFill>
                <a:effectLst/>
                <a:uLnTx/>
                <a:uFillTx/>
                <a:latin typeface="Times New Roman" pitchFamily="18" charset="0"/>
                <a:ea typeface="+mn-ea"/>
                <a:cs typeface="Times New Roman" pitchFamily="18" charset="0"/>
              </a:rPr>
              <a:t> 10 cm apart. Find the focal length of the combination.</a:t>
            </a:r>
            <a:endParaRPr kumimoji="0" lang="en-US" sz="32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5" name="Subtitle 2"/>
          <p:cNvSpPr txBox="1">
            <a:spLocks/>
          </p:cNvSpPr>
          <p:nvPr/>
        </p:nvSpPr>
        <p:spPr>
          <a:xfrm>
            <a:off x="228600" y="1905000"/>
            <a:ext cx="8686800" cy="1600200"/>
          </a:xfrm>
          <a:prstGeom prst="rect">
            <a:avLst/>
          </a:prstGeom>
        </p:spPr>
        <p:txBody>
          <a:bodyPr vert="horz" lIns="0" rIns="18288">
            <a:no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2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Example 5 : </a:t>
            </a:r>
            <a:r>
              <a:rPr kumimoji="0" lang="en-US" sz="32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Find the position</a:t>
            </a:r>
            <a:r>
              <a:rPr kumimoji="0" lang="en-US" sz="3200" b="0" i="0" u="none" strike="noStrike" kern="1200" cap="none" spc="0" normalizeH="0" noProof="0" dirty="0" smtClean="0">
                <a:ln>
                  <a:noFill/>
                </a:ln>
                <a:solidFill>
                  <a:srgbClr val="FFFF00"/>
                </a:solidFill>
                <a:effectLst/>
                <a:uLnTx/>
                <a:uFillTx/>
                <a:latin typeface="Times New Roman" pitchFamily="18" charset="0"/>
                <a:ea typeface="+mn-ea"/>
                <a:cs typeface="Times New Roman" pitchFamily="18" charset="0"/>
              </a:rPr>
              <a:t> of paraxial point of a lens in the form of a sphere of glass of radius 5 cm and refractive index is shown below.</a:t>
            </a:r>
            <a:endParaRPr kumimoji="0" lang="en-US" sz="32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1219200" y="3886200"/>
            <a:ext cx="6957361" cy="2755900"/>
          </a:xfrm>
          <a:prstGeom prst="rect">
            <a:avLst/>
          </a:prstGeom>
          <a:noFill/>
          <a:ln w="9525">
            <a:noFill/>
            <a:miter lim="800000"/>
            <a:headEnd/>
            <a:tailEnd/>
          </a:ln>
          <a:effectLst/>
        </p:spPr>
      </p:pic>
    </p:spTree>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 y="76200"/>
            <a:ext cx="8686800" cy="1143000"/>
          </a:xfrm>
          <a:prstGeom prst="rect">
            <a:avLst/>
          </a:prstGeom>
        </p:spPr>
        <p:txBody>
          <a:bodyPr vert="horz" lIns="0" rIns="18288">
            <a:no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2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Example 6 : </a:t>
            </a:r>
            <a:r>
              <a:rPr kumimoji="0" lang="en-US" sz="32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Find the focal length, and unit planes of </a:t>
            </a:r>
            <a:r>
              <a:rPr kumimoji="0" lang="en-US" sz="3200" b="0" i="0" u="none" strike="noStrike" kern="120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Ramsden’s</a:t>
            </a:r>
            <a:r>
              <a:rPr kumimoji="0" lang="en-US" sz="32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 eye piece.</a:t>
            </a:r>
            <a:endParaRPr kumimoji="0" lang="en-US" sz="32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5" name="Subtitle 2"/>
          <p:cNvSpPr txBox="1">
            <a:spLocks/>
          </p:cNvSpPr>
          <p:nvPr/>
        </p:nvSpPr>
        <p:spPr>
          <a:xfrm>
            <a:off x="228600" y="3886200"/>
            <a:ext cx="8686800" cy="1143000"/>
          </a:xfrm>
          <a:prstGeom prst="rect">
            <a:avLst/>
          </a:prstGeom>
        </p:spPr>
        <p:txBody>
          <a:bodyPr vert="horz" lIns="0" rIns="18288">
            <a:no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2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Example 7 : </a:t>
            </a:r>
            <a:r>
              <a:rPr kumimoji="0" lang="en-US" sz="3200" b="0" i="0" u="none" strike="noStrike" kern="1200" cap="none" spc="0" normalizeH="0" baseline="0" noProof="0" dirty="0" smtClean="0">
                <a:ln>
                  <a:noFill/>
                </a:ln>
                <a:solidFill>
                  <a:srgbClr val="FFFF00"/>
                </a:solidFill>
                <a:effectLst/>
                <a:uLnTx/>
                <a:uFillTx/>
                <a:latin typeface="Times New Roman" pitchFamily="18" charset="0"/>
                <a:ea typeface="+mn-ea"/>
                <a:cs typeface="Times New Roman" pitchFamily="18" charset="0"/>
              </a:rPr>
              <a:t>Find the focal length,</a:t>
            </a:r>
            <a:r>
              <a:rPr kumimoji="0" lang="en-US" sz="3200" b="0" i="0" u="none" strike="noStrike" kern="1200" cap="none" spc="0" normalizeH="0" noProof="0" dirty="0" smtClean="0">
                <a:ln>
                  <a:noFill/>
                </a:ln>
                <a:solidFill>
                  <a:srgbClr val="FFFF00"/>
                </a:solidFill>
                <a:effectLst/>
                <a:uLnTx/>
                <a:uFillTx/>
                <a:latin typeface="Times New Roman" pitchFamily="18" charset="0"/>
                <a:ea typeface="+mn-ea"/>
                <a:cs typeface="Times New Roman" pitchFamily="18" charset="0"/>
              </a:rPr>
              <a:t> unit planes of Huygens’s eye piece.</a:t>
            </a:r>
            <a:endParaRPr kumimoji="0" lang="en-US" sz="32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1752600" y="1219200"/>
            <a:ext cx="5879546" cy="26670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4038600" y="4495799"/>
            <a:ext cx="4800600" cy="2367489"/>
          </a:xfrm>
          <a:prstGeom prst="rect">
            <a:avLst/>
          </a:prstGeom>
          <a:noFill/>
          <a:ln w="9525">
            <a:noFill/>
            <a:miter lim="800000"/>
            <a:headEnd/>
            <a:tailEnd/>
          </a:ln>
          <a:effectLst/>
        </p:spPr>
      </p:pic>
    </p:spTree>
  </p:cSld>
  <p:clrMapOvr>
    <a:masterClrMapping/>
  </p:clrMapOvr>
  <p:transition advTm="20000">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8600"/>
            <a:ext cx="8382000" cy="2715064"/>
          </a:xfrm>
        </p:spPr>
        <p:txBody>
          <a:bodyPr>
            <a:noAutofit/>
          </a:bodyPr>
          <a:lstStyle/>
          <a:p>
            <a:pPr algn="just"/>
            <a:r>
              <a:rPr lang="en-US" sz="2800" dirty="0" smtClean="0">
                <a:latin typeface="Times New Roman" pitchFamily="18" charset="0"/>
                <a:cs typeface="Times New Roman" pitchFamily="18" charset="0"/>
              </a:rPr>
              <a:t>Consider a thick </a:t>
            </a:r>
            <a:r>
              <a:rPr lang="en-US" sz="2800" dirty="0" err="1" smtClean="0">
                <a:latin typeface="Times New Roman" pitchFamily="18" charset="0"/>
                <a:cs typeface="Times New Roman" pitchFamily="18" charset="0"/>
              </a:rPr>
              <a:t>equi</a:t>
            </a:r>
            <a:r>
              <a:rPr lang="en-US" sz="2800" dirty="0" smtClean="0">
                <a:latin typeface="Times New Roman" pitchFamily="18" charset="0"/>
                <a:cs typeface="Times New Roman" pitchFamily="18" charset="0"/>
              </a:rPr>
              <a:t>-convex lens (made of a material of refractive index 1.5) of the type shown in the magnitude of the radii of curvature of the two surface is 4 cm, the thickness of the lens is 1 cm and the lens is placed in air. Obtain the system matrix and determine the focal length and the positions of unit planes.</a:t>
            </a:r>
            <a:endParaRPr lang="en-US" sz="28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843848" y="3124200"/>
            <a:ext cx="7766752" cy="3429000"/>
          </a:xfrm>
          <a:prstGeom prst="rect">
            <a:avLst/>
          </a:prstGeom>
          <a:noFill/>
          <a:ln w="9525">
            <a:noFill/>
            <a:miter lim="800000"/>
            <a:headEnd/>
            <a:tailEnd/>
          </a:ln>
          <a:effectLst/>
        </p:spPr>
      </p:pic>
    </p:spTree>
  </p:cSld>
  <p:clrMapOvr>
    <a:masterClrMapping/>
  </p:clrMapOvr>
  <p:transition advTm="2000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81200"/>
            <a:ext cx="7851648" cy="2438400"/>
          </a:xfrm>
        </p:spPr>
        <p:txBody>
          <a:bodyPr>
            <a:noAutofit/>
          </a:bodyPr>
          <a:lstStyle/>
          <a:p>
            <a:pPr algn="ctr"/>
            <a:r>
              <a:rPr lang="en-US" sz="16600" i="1" dirty="0" smtClean="0">
                <a:solidFill>
                  <a:srgbClr val="FF0000"/>
                </a:solidFill>
              </a:rPr>
              <a:t>The End</a:t>
            </a:r>
            <a:endParaRPr lang="en-US" sz="16600" i="1" dirty="0">
              <a:solidFill>
                <a:srgbClr val="FF0000"/>
              </a:solidFill>
            </a:endParaRPr>
          </a:p>
        </p:txBody>
      </p:sp>
    </p:spTree>
  </p:cSld>
  <p:clrMapOvr>
    <a:masterClrMapping/>
  </p:clrMapOvr>
  <p:transition advTm="20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228600" y="2438400"/>
            <a:ext cx="8686800" cy="4419600"/>
          </a:xfrm>
        </p:spPr>
        <p:txBody>
          <a:bodyPr>
            <a:noAutofit/>
          </a:bodyPr>
          <a:lstStyle/>
          <a:p>
            <a:pPr algn="just"/>
            <a:r>
              <a:rPr lang="en-US" sz="3200" dirty="0" smtClean="0"/>
              <a:t>	</a:t>
            </a:r>
            <a:r>
              <a:rPr lang="en-US" sz="3000" dirty="0" smtClean="0">
                <a:latin typeface="Times New Roman" pitchFamily="18" charset="0"/>
                <a:cs typeface="Times New Roman" pitchFamily="18" charset="0"/>
              </a:rPr>
              <a:t>The point A is at a distance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sym typeface="Symbol"/>
              </a:rPr>
              <a:t>1 </a:t>
            </a:r>
            <a:r>
              <a:rPr lang="en-US" sz="3000" dirty="0" smtClean="0">
                <a:latin typeface="Times New Roman" pitchFamily="18" charset="0"/>
                <a:cs typeface="Times New Roman" pitchFamily="18" charset="0"/>
              </a:rPr>
              <a:t>from the axis. Also the ray is inclined at an angle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rPr>
              <a:t>1</a:t>
            </a:r>
            <a:r>
              <a:rPr lang="en-US" sz="3000" dirty="0" smtClean="0">
                <a:latin typeface="Times New Roman" pitchFamily="18" charset="0"/>
                <a:cs typeface="Times New Roman" pitchFamily="18" charset="0"/>
              </a:rPr>
              <a:t> at A with the z-axis, which is chosen as the axis of the optical system. If the ray makes an angle </a:t>
            </a:r>
            <a:r>
              <a:rPr lang="en-US" sz="3000" dirty="0" smtClean="0">
                <a:latin typeface="Times New Roman" pitchFamily="18" charset="0"/>
                <a:cs typeface="Times New Roman" pitchFamily="18" charset="0"/>
                <a:sym typeface="Symbol"/>
              </a:rPr>
              <a:t> </a:t>
            </a:r>
            <a:r>
              <a:rPr lang="en-US" sz="3000" dirty="0" smtClean="0">
                <a:latin typeface="Times New Roman" pitchFamily="18" charset="0"/>
                <a:cs typeface="Times New Roman" pitchFamily="18" charset="0"/>
              </a:rPr>
              <a:t>with the x-axis, then </a:t>
            </a:r>
          </a:p>
          <a:p>
            <a:pPr algn="just"/>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rPr>
              <a:t>1 </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Symbol"/>
              </a:rPr>
              <a:t> </a:t>
            </a:r>
            <a:r>
              <a:rPr lang="en-US" sz="3000" dirty="0" err="1" smtClean="0">
                <a:latin typeface="Times New Roman" pitchFamily="18" charset="0"/>
                <a:cs typeface="Times New Roman" pitchFamily="18" charset="0"/>
              </a:rPr>
              <a:t>cos</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Symbol"/>
              </a:rPr>
              <a:t></a:t>
            </a:r>
            <a:endParaRPr lang="en-US"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Where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rPr>
              <a:t>1</a:t>
            </a:r>
            <a:r>
              <a:rPr lang="en-US" sz="3000" dirty="0" smtClean="0">
                <a:latin typeface="Times New Roman" pitchFamily="18" charset="0"/>
                <a:cs typeface="Times New Roman" pitchFamily="18" charset="0"/>
              </a:rPr>
              <a:t> is known as the optical direction cosine of the ray at A. The coordinates of the ray at A are specified by either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sym typeface="Symbol"/>
              </a:rPr>
              <a:t>1</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rPr>
              <a:t>1</a:t>
            </a:r>
            <a:r>
              <a:rPr lang="en-US" sz="3000" dirty="0" smtClean="0">
                <a:latin typeface="Times New Roman" pitchFamily="18" charset="0"/>
                <a:cs typeface="Times New Roman" pitchFamily="18" charset="0"/>
              </a:rPr>
              <a:t>) or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rPr>
              <a:t>1 </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sym typeface="Symbol"/>
              </a:rPr>
              <a:t>1</a:t>
            </a:r>
            <a:r>
              <a:rPr lang="en-US" sz="3000" dirty="0" smtClean="0">
                <a:latin typeface="Times New Roman" pitchFamily="18" charset="0"/>
                <a:cs typeface="Times New Roman" pitchFamily="18" charset="0"/>
              </a:rPr>
              <a:t>). Similarly, the coordinates of the ray at point B are given by either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sym typeface="Symbol"/>
              </a:rPr>
              <a:t>2</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sym typeface="Symbol"/>
              </a:rPr>
              <a:t>2</a:t>
            </a:r>
            <a:r>
              <a:rPr lang="en-US" sz="3000" dirty="0" smtClean="0">
                <a:latin typeface="Times New Roman" pitchFamily="18" charset="0"/>
                <a:cs typeface="Times New Roman" pitchFamily="18" charset="0"/>
              </a:rPr>
              <a:t>) or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Symbol"/>
              </a:rPr>
              <a:t></a:t>
            </a:r>
            <a:r>
              <a:rPr lang="en-US" sz="3000" baseline="-25000" dirty="0" smtClean="0">
                <a:latin typeface="Times New Roman" pitchFamily="18" charset="0"/>
                <a:cs typeface="Times New Roman" pitchFamily="18" charset="0"/>
                <a:sym typeface="Symbol"/>
              </a:rPr>
              <a:t>2</a:t>
            </a:r>
            <a:r>
              <a:rPr lang="en-US" sz="3000"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895600" y="0"/>
            <a:ext cx="3124200" cy="2518106"/>
          </a:xfrm>
          <a:prstGeom prst="rect">
            <a:avLst/>
          </a:prstGeom>
          <a:noFill/>
          <a:ln w="9525">
            <a:noFill/>
            <a:miter lim="800000"/>
            <a:headEnd/>
            <a:tailEnd/>
          </a:ln>
          <a:effectLst/>
        </p:spPr>
      </p:pic>
    </p:spTree>
  </p:cSld>
  <p:clrMapOvr>
    <a:masterClrMapping/>
  </p:clrMapOvr>
  <p:transition advTm="20000">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171136"/>
            <a:ext cx="7854696" cy="581464"/>
          </a:xfrm>
        </p:spPr>
        <p:txBody>
          <a:bodyPr>
            <a:normAutofit/>
          </a:bodyPr>
          <a:lstStyle/>
          <a:p>
            <a:pPr algn="just"/>
            <a:r>
              <a:rPr lang="en-US" sz="3200" dirty="0" smtClean="0">
                <a:latin typeface="Times New Roman" pitchFamily="18" charset="0"/>
                <a:cs typeface="Times New Roman" pitchFamily="18" charset="0"/>
              </a:rPr>
              <a:t>The matrix [</a:t>
            </a:r>
            <a:r>
              <a:rPr lang="en-US" sz="3200" i="1" dirty="0" smtClean="0">
                <a:latin typeface="Times New Roman" pitchFamily="18" charset="0"/>
                <a:cs typeface="Times New Roman" pitchFamily="18" charset="0"/>
              </a:rPr>
              <a:t>R</a:t>
            </a:r>
            <a:r>
              <a:rPr lang="en-US" sz="3200" dirty="0" smtClean="0">
                <a:latin typeface="Times New Roman" pitchFamily="18" charset="0"/>
                <a:cs typeface="Times New Roman" pitchFamily="18" charset="0"/>
              </a:rPr>
              <a:t>] is called the refraction matrix. </a:t>
            </a:r>
          </a:p>
        </p:txBody>
      </p:sp>
      <p:sp>
        <p:nvSpPr>
          <p:cNvPr id="4" name="Subtitle 2"/>
          <p:cNvSpPr txBox="1">
            <a:spLocks/>
          </p:cNvSpPr>
          <p:nvPr/>
        </p:nvSpPr>
        <p:spPr>
          <a:xfrm>
            <a:off x="609600" y="2847536"/>
            <a:ext cx="7854696" cy="581464"/>
          </a:xfrm>
          <a:prstGeom prst="rect">
            <a:avLst/>
          </a:prstGeom>
        </p:spPr>
        <p:txBody>
          <a:bodyPr vert="horz" lIns="0" rIns="18288">
            <a:norm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matrix [</a:t>
            </a:r>
            <a:r>
              <a:rPr kumimoji="0" lang="en-US" sz="32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is called the translation matrix.</a:t>
            </a:r>
          </a:p>
        </p:txBody>
      </p:sp>
      <p:pic>
        <p:nvPicPr>
          <p:cNvPr id="2050" name="Picture 2"/>
          <p:cNvPicPr>
            <a:picLocks noChangeAspect="1" noChangeArrowheads="1"/>
          </p:cNvPicPr>
          <p:nvPr/>
        </p:nvPicPr>
        <p:blipFill>
          <a:blip r:embed="rId2"/>
          <a:srcRect/>
          <a:stretch>
            <a:fillRect/>
          </a:stretch>
        </p:blipFill>
        <p:spPr bwMode="auto">
          <a:xfrm>
            <a:off x="3292475" y="153144"/>
            <a:ext cx="2270125" cy="98985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76600" y="1828800"/>
            <a:ext cx="2242943" cy="990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200400" y="3523334"/>
            <a:ext cx="2667000" cy="1201065"/>
          </a:xfrm>
          <a:prstGeom prst="rect">
            <a:avLst/>
          </a:prstGeom>
          <a:noFill/>
          <a:ln w="9525">
            <a:noFill/>
            <a:miter lim="800000"/>
            <a:headEnd/>
            <a:tailEnd/>
          </a:ln>
          <a:effectLst/>
        </p:spPr>
      </p:pic>
      <p:sp>
        <p:nvSpPr>
          <p:cNvPr id="8" name="Subtitle 2"/>
          <p:cNvSpPr txBox="1">
            <a:spLocks/>
          </p:cNvSpPr>
          <p:nvPr/>
        </p:nvSpPr>
        <p:spPr>
          <a:xfrm>
            <a:off x="152400" y="4953000"/>
            <a:ext cx="8763000" cy="581464"/>
          </a:xfrm>
          <a:prstGeom prst="rect">
            <a:avLst/>
          </a:prstGeom>
        </p:spPr>
        <p:txBody>
          <a:bodyPr vert="horz" lIns="0" rIns="18288">
            <a:no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matrix is called translation matrix. It may be noted that </a:t>
            </a:r>
          </a:p>
        </p:txBody>
      </p:sp>
      <p:pic>
        <p:nvPicPr>
          <p:cNvPr id="2053" name="Picture 5"/>
          <p:cNvPicPr>
            <a:picLocks noChangeAspect="1" noChangeArrowheads="1"/>
          </p:cNvPicPr>
          <p:nvPr/>
        </p:nvPicPr>
        <p:blipFill>
          <a:blip r:embed="rId5"/>
          <a:srcRect/>
          <a:stretch>
            <a:fillRect/>
          </a:stretch>
        </p:blipFill>
        <p:spPr bwMode="auto">
          <a:xfrm>
            <a:off x="2667000" y="5562600"/>
            <a:ext cx="4173413" cy="1219200"/>
          </a:xfrm>
          <a:prstGeom prst="rect">
            <a:avLst/>
          </a:prstGeom>
          <a:noFill/>
          <a:ln w="9525">
            <a:noFill/>
            <a:miter lim="800000"/>
            <a:headEnd/>
            <a:tailEnd/>
          </a:ln>
          <a:effectLst/>
        </p:spPr>
      </p:pic>
    </p:spTree>
  </p:cSld>
  <p:clrMapOvr>
    <a:masterClrMapping/>
  </p:clrMapOvr>
  <p:transition advTm="20000">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851648" cy="685800"/>
          </a:xfrm>
        </p:spPr>
        <p:txBody>
          <a:bodyPr>
            <a:noAutofit/>
          </a:bodyPr>
          <a:lstStyle/>
          <a:p>
            <a:pPr algn="ctr"/>
            <a:r>
              <a:rPr lang="en-US" sz="5400" dirty="0" smtClean="0"/>
              <a:t>REFRACTION MATRIX</a:t>
            </a:r>
            <a:endParaRPr lang="en-US" sz="5400" dirty="0"/>
          </a:p>
        </p:txBody>
      </p:sp>
      <p:sp>
        <p:nvSpPr>
          <p:cNvPr id="3" name="Subtitle 2"/>
          <p:cNvSpPr>
            <a:spLocks noGrp="1"/>
          </p:cNvSpPr>
          <p:nvPr>
            <p:ph type="subTitle" idx="1"/>
          </p:nvPr>
        </p:nvSpPr>
        <p:spPr>
          <a:xfrm>
            <a:off x="304800" y="5971736"/>
            <a:ext cx="8610600" cy="657664"/>
          </a:xfrm>
        </p:spPr>
        <p:txBody>
          <a:bodyPr>
            <a:normAutofit/>
          </a:bodyPr>
          <a:lstStyle/>
          <a:p>
            <a:pPr algn="ctr"/>
            <a:r>
              <a:rPr lang="en-US" sz="3600" dirty="0" smtClean="0">
                <a:latin typeface="Times New Roman" pitchFamily="18" charset="0"/>
                <a:cs typeface="Times New Roman" pitchFamily="18" charset="0"/>
              </a:rPr>
              <a:t>The refraction of a ray at  a spherical surface.</a:t>
            </a:r>
            <a:endParaRPr lang="en-US" sz="3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183652" y="1219200"/>
            <a:ext cx="7198348" cy="4572000"/>
          </a:xfrm>
          <a:prstGeom prst="rect">
            <a:avLst/>
          </a:prstGeom>
          <a:noFill/>
          <a:ln w="9525">
            <a:noFill/>
            <a:miter lim="800000"/>
            <a:headEnd/>
            <a:tailEnd/>
          </a:ln>
          <a:effectLst/>
        </p:spPr>
      </p:pic>
    </p:spTree>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761936"/>
            <a:ext cx="7854696" cy="505264"/>
          </a:xfrm>
        </p:spPr>
        <p:txBody>
          <a:bodyPr>
            <a:noAutofit/>
          </a:bodyPr>
          <a:lstStyle/>
          <a:p>
            <a:pPr algn="l"/>
            <a:r>
              <a:rPr lang="en-US" sz="3400" dirty="0" smtClean="0"/>
              <a:t>Which is known as the </a:t>
            </a:r>
            <a:r>
              <a:rPr lang="en-US" sz="3400" i="1" dirty="0" smtClean="0"/>
              <a:t>refraction</a:t>
            </a:r>
            <a:r>
              <a:rPr lang="en-US" sz="3400" dirty="0" smtClean="0"/>
              <a:t> </a:t>
            </a:r>
            <a:r>
              <a:rPr lang="en-US" sz="3400" i="1" dirty="0" smtClean="0"/>
              <a:t>matrix</a:t>
            </a:r>
            <a:r>
              <a:rPr lang="en-US" sz="3400" dirty="0" smtClean="0"/>
              <a:t>.</a:t>
            </a:r>
          </a:p>
        </p:txBody>
      </p:sp>
      <p:pic>
        <p:nvPicPr>
          <p:cNvPr id="4098" name="Picture 2"/>
          <p:cNvPicPr>
            <a:picLocks noChangeAspect="1" noChangeArrowheads="1"/>
          </p:cNvPicPr>
          <p:nvPr/>
        </p:nvPicPr>
        <p:blipFill>
          <a:blip r:embed="rId2"/>
          <a:srcRect/>
          <a:stretch>
            <a:fillRect/>
          </a:stretch>
        </p:blipFill>
        <p:spPr bwMode="auto">
          <a:xfrm>
            <a:off x="1828800" y="304800"/>
            <a:ext cx="5105400" cy="165434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2895600" y="2133600"/>
            <a:ext cx="2812711" cy="1484312"/>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590800" y="5257800"/>
            <a:ext cx="4274713" cy="1371600"/>
          </a:xfrm>
          <a:prstGeom prst="rect">
            <a:avLst/>
          </a:prstGeom>
          <a:noFill/>
          <a:ln w="9525">
            <a:noFill/>
            <a:miter lim="800000"/>
            <a:headEnd/>
            <a:tailEnd/>
          </a:ln>
          <a:effectLst/>
        </p:spPr>
      </p:pic>
      <p:sp>
        <p:nvSpPr>
          <p:cNvPr id="7" name="Subtitle 2"/>
          <p:cNvSpPr txBox="1">
            <a:spLocks/>
          </p:cNvSpPr>
          <p:nvPr/>
        </p:nvSpPr>
        <p:spPr>
          <a:xfrm>
            <a:off x="685800" y="4523936"/>
            <a:ext cx="7854696" cy="505264"/>
          </a:xfrm>
          <a:prstGeom prst="rect">
            <a:avLst/>
          </a:prstGeom>
        </p:spPr>
        <p:txBody>
          <a:bodyPr vert="horz" lIns="0" rIns="18288">
            <a:noAutofit/>
          </a:bodyPr>
          <a:lstStyle/>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3400" b="0" i="0" u="none" strike="noStrike" kern="1200" cap="none" spc="0" normalizeH="0" baseline="0" noProof="0" dirty="0" smtClean="0">
                <a:ln>
                  <a:noFill/>
                </a:ln>
                <a:solidFill>
                  <a:schemeClr val="tx1"/>
                </a:solidFill>
                <a:effectLst/>
                <a:uLnTx/>
                <a:uFillTx/>
                <a:latin typeface="+mn-lt"/>
                <a:ea typeface="+mn-ea"/>
                <a:cs typeface="+mn-cs"/>
              </a:rPr>
              <a:t>Again it may be noted that</a:t>
            </a:r>
          </a:p>
        </p:txBody>
      </p:sp>
    </p:spTree>
  </p:cSld>
  <p:clrMapOvr>
    <a:masterClrMapping/>
  </p:clrMapOvr>
  <p:transition advTm="20000">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1648" cy="685800"/>
          </a:xfrm>
        </p:spPr>
        <p:txBody>
          <a:bodyPr>
            <a:normAutofit fontScale="90000"/>
          </a:bodyPr>
          <a:lstStyle/>
          <a:p>
            <a:pPr algn="ctr"/>
            <a:r>
              <a:rPr lang="en-US" dirty="0" smtClean="0">
                <a:solidFill>
                  <a:srgbClr val="FFC000"/>
                </a:solidFill>
              </a:rPr>
              <a:t>SYSTEM MATRIX</a:t>
            </a:r>
            <a:endParaRPr lang="en-US" dirty="0">
              <a:solidFill>
                <a:srgbClr val="FFC000"/>
              </a:solidFill>
            </a:endParaRPr>
          </a:p>
        </p:txBody>
      </p:sp>
      <p:sp>
        <p:nvSpPr>
          <p:cNvPr id="3" name="Subtitle 2"/>
          <p:cNvSpPr>
            <a:spLocks noGrp="1"/>
          </p:cNvSpPr>
          <p:nvPr>
            <p:ph type="subTitle" idx="1"/>
          </p:nvPr>
        </p:nvSpPr>
        <p:spPr>
          <a:xfrm>
            <a:off x="381000" y="4876800"/>
            <a:ext cx="8534400" cy="1114864"/>
          </a:xfrm>
        </p:spPr>
        <p:txBody>
          <a:bodyPr>
            <a:normAutofit/>
          </a:bodyPr>
          <a:lstStyle/>
          <a:p>
            <a:pPr algn="just"/>
            <a:r>
              <a:rPr lang="en-US" sz="2800" dirty="0" smtClean="0">
                <a:latin typeface="Times New Roman" pitchFamily="18" charset="0"/>
                <a:cs typeface="Times New Roman" pitchFamily="18" charset="0"/>
              </a:rPr>
              <a:t>The passage of the ray through the first refracting surface is described by</a:t>
            </a: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219200" y="1066800"/>
            <a:ext cx="7086600" cy="3812441"/>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124200" y="5638800"/>
            <a:ext cx="3581400" cy="1143000"/>
          </a:xfrm>
          <a:prstGeom prst="rect">
            <a:avLst/>
          </a:prstGeom>
          <a:noFill/>
          <a:ln w="9525">
            <a:noFill/>
            <a:miter lim="800000"/>
            <a:headEnd/>
            <a:tailEnd/>
          </a:ln>
          <a:effectLst/>
        </p:spPr>
      </p:pic>
    </p:spTree>
  </p:cSld>
  <p:clrMapOvr>
    <a:masterClrMapping/>
  </p:clrMapOvr>
  <p:transition advTm="20000">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676400"/>
            <a:ext cx="8382000" cy="533400"/>
          </a:xfrm>
        </p:spPr>
        <p:txBody>
          <a:bodyPr>
            <a:normAutofit/>
          </a:bodyPr>
          <a:lstStyle/>
          <a:p>
            <a:pPr algn="l"/>
            <a:r>
              <a:rPr lang="en-US" sz="2800" dirty="0" smtClean="0"/>
              <a:t>The refraction at the second surface may be written as</a:t>
            </a:r>
            <a:endParaRPr lang="en-US" sz="2800" dirty="0"/>
          </a:p>
        </p:txBody>
      </p:sp>
      <p:pic>
        <p:nvPicPr>
          <p:cNvPr id="6146" name="Picture 2"/>
          <p:cNvPicPr>
            <a:picLocks noChangeAspect="1" noChangeArrowheads="1"/>
          </p:cNvPicPr>
          <p:nvPr/>
        </p:nvPicPr>
        <p:blipFill>
          <a:blip r:embed="rId2"/>
          <a:srcRect/>
          <a:stretch>
            <a:fillRect/>
          </a:stretch>
        </p:blipFill>
        <p:spPr bwMode="auto">
          <a:xfrm>
            <a:off x="2362200" y="228600"/>
            <a:ext cx="4495800" cy="13377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362200" y="2362201"/>
            <a:ext cx="4419600" cy="129539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1447800" y="3962400"/>
            <a:ext cx="6083904" cy="2590800"/>
          </a:xfrm>
          <a:prstGeom prst="rect">
            <a:avLst/>
          </a:prstGeom>
          <a:noFill/>
          <a:ln w="9525">
            <a:noFill/>
            <a:miter lim="800000"/>
            <a:headEnd/>
            <a:tailEnd/>
          </a:ln>
          <a:effectLst/>
        </p:spPr>
      </p:pic>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95600" y="304799"/>
            <a:ext cx="2757951" cy="129540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057400" y="2133600"/>
            <a:ext cx="4648200" cy="2444561"/>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1066800" y="5078413"/>
            <a:ext cx="7187920" cy="1322387"/>
          </a:xfrm>
          <a:prstGeom prst="rect">
            <a:avLst/>
          </a:prstGeom>
          <a:noFill/>
          <a:ln w="9525">
            <a:noFill/>
            <a:miter lim="800000"/>
            <a:headEnd/>
            <a:tailEnd/>
          </a:ln>
          <a:effectLst/>
        </p:spPr>
      </p:pic>
    </p:spTree>
  </p:cSld>
  <p:clrMapOvr>
    <a:masterClrMapping/>
  </p:clrMapOvr>
  <p:transition advTm="20000">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TotalTime>
  <Words>752</Words>
  <Application>Microsoft Office PowerPoint</Application>
  <PresentationFormat>On-screen Show (4:3)</PresentationFormat>
  <Paragraphs>61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Matrix Methods in the Study of Geometrical Optics</vt:lpstr>
      <vt:lpstr>REFRACTION AND TRANSLATION </vt:lpstr>
      <vt:lpstr>Slide 3</vt:lpstr>
      <vt:lpstr>Slide 4</vt:lpstr>
      <vt:lpstr>REFRACTION MATRIX</vt:lpstr>
      <vt:lpstr>Slide 6</vt:lpstr>
      <vt:lpstr>SYSTEM MATRIX</vt:lpstr>
      <vt:lpstr>Slide 8</vt:lpstr>
      <vt:lpstr>Slide 9</vt:lpstr>
      <vt:lpstr>POSITION OF THE IMAGE PLANE</vt:lpstr>
      <vt:lpstr>Slide 11</vt:lpstr>
      <vt:lpstr>Slide 12</vt:lpstr>
      <vt:lpstr>Slide 13</vt:lpstr>
      <vt:lpstr>MAGNIFICATION</vt:lpstr>
      <vt:lpstr>SYSTEM MATRIX FOR THICK LENS</vt:lpstr>
      <vt:lpstr>Slide 16</vt:lpstr>
      <vt:lpstr>SYSTEM MATRIX FOR THIN LENS</vt:lpstr>
      <vt:lpstr>CARDINAL POINTS OF AN OPTICAL SYSTEM</vt:lpstr>
      <vt:lpstr>NODAL PLANES </vt:lpstr>
      <vt:lpstr>Slide 20</vt:lpstr>
      <vt:lpstr>EFFECTIVE FOCAL LENGTH</vt:lpstr>
      <vt:lpstr>Slide 22</vt:lpstr>
      <vt:lpstr>Slide 23</vt:lpstr>
      <vt:lpstr>Slide 24</vt:lpstr>
      <vt:lpstr>Slide 25</vt:lpstr>
      <vt:lpstr>The End</vt:lpstr>
    </vt:vector>
  </TitlesOfParts>
  <Company>ULZ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Matrix Methods in the Study of Geometrical Optics</dc:title>
  <dc:creator>Kunal</dc:creator>
  <cp:lastModifiedBy>Kunal</cp:lastModifiedBy>
  <cp:revision>33</cp:revision>
  <dcterms:created xsi:type="dcterms:W3CDTF">2015-06-25T15:29:50Z</dcterms:created>
  <dcterms:modified xsi:type="dcterms:W3CDTF">2015-06-26T16:18:40Z</dcterms:modified>
</cp:coreProperties>
</file>